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0" r:id="rId3"/>
    <p:sldId id="278" r:id="rId4"/>
    <p:sldId id="257" r:id="rId5"/>
    <p:sldId id="261" r:id="rId6"/>
    <p:sldId id="262" r:id="rId7"/>
    <p:sldId id="258" r:id="rId8"/>
    <p:sldId id="277" r:id="rId9"/>
    <p:sldId id="259" r:id="rId10"/>
    <p:sldId id="263" r:id="rId11"/>
    <p:sldId id="269" r:id="rId12"/>
    <p:sldId id="266" r:id="rId13"/>
    <p:sldId id="264" r:id="rId14"/>
    <p:sldId id="265" r:id="rId15"/>
    <p:sldId id="276" r:id="rId16"/>
    <p:sldId id="268" r:id="rId17"/>
    <p:sldId id="271" r:id="rId18"/>
    <p:sldId id="272" r:id="rId19"/>
    <p:sldId id="273" r:id="rId20"/>
    <p:sldId id="274" r:id="rId21"/>
    <p:sldId id="275" r:id="rId22"/>
    <p:sldId id="279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39" autoAdjust="0"/>
    <p:restoredTop sz="94660"/>
  </p:normalViewPr>
  <p:slideViewPr>
    <p:cSldViewPr snapToGrid="0">
      <p:cViewPr varScale="1">
        <p:scale>
          <a:sx n="85" d="100"/>
          <a:sy n="85" d="100"/>
        </p:scale>
        <p:origin x="43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2/9/2025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2/9/2025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2/9/2025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2/9/2025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2/9/2025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2/9/2025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2/9/2025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www.kaggle.com/datasets/asaniczka/tmdb-movies-dataset-2023-930k-movies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58F92-822A-E83E-57C7-A083AD7AE8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6220" y="761755"/>
            <a:ext cx="10006884" cy="2387600"/>
          </a:xfrm>
        </p:spPr>
        <p:txBody>
          <a:bodyPr>
            <a:normAutofit/>
          </a:bodyPr>
          <a:lstStyle/>
          <a:p>
            <a:pPr algn="ctr"/>
            <a:r>
              <a:rPr lang="en-US" u="sng" dirty="0">
                <a:solidFill>
                  <a:schemeClr val="bg2">
                    <a:lumMod val="75000"/>
                  </a:schemeClr>
                </a:solidFill>
              </a:rPr>
              <a:t>QUESTION ANSWERING system on movies dataset 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DA117C-6F5A-62BE-E561-41E9540237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3" y="3872490"/>
            <a:ext cx="8791575" cy="2573383"/>
          </a:xfrm>
        </p:spPr>
        <p:txBody>
          <a:bodyPr/>
          <a:lstStyle/>
          <a:p>
            <a:pPr algn="ctr"/>
            <a:r>
              <a:rPr lang="en-US" b="1" u="sng" dirty="0">
                <a:solidFill>
                  <a:schemeClr val="tx1"/>
                </a:solidFill>
              </a:rPr>
              <a:t>by:</a:t>
            </a:r>
          </a:p>
          <a:p>
            <a:pPr algn="ctr">
              <a:lnSpc>
                <a:spcPct val="50000"/>
              </a:lnSpc>
            </a:pPr>
            <a:r>
              <a:rPr lang="en-US" dirty="0">
                <a:solidFill>
                  <a:schemeClr val="tx1"/>
                </a:solidFill>
              </a:rPr>
              <a:t>Niteesh Nitin Singh</a:t>
            </a:r>
          </a:p>
          <a:p>
            <a:pPr algn="ctr">
              <a:lnSpc>
                <a:spcPct val="50000"/>
              </a:lnSpc>
            </a:pPr>
            <a:endParaRPr lang="en-US" dirty="0">
              <a:solidFill>
                <a:schemeClr val="tx1"/>
              </a:solidFill>
            </a:endParaRPr>
          </a:p>
          <a:p>
            <a:pPr algn="ctr">
              <a:lnSpc>
                <a:spcPct val="50000"/>
              </a:lnSpc>
            </a:pPr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b="1" u="sng" dirty="0">
                <a:solidFill>
                  <a:schemeClr val="tx1"/>
                </a:solidFill>
              </a:rPr>
              <a:t>adviser:</a:t>
            </a:r>
          </a:p>
          <a:p>
            <a:pPr algn="ctr">
              <a:lnSpc>
                <a:spcPct val="50000"/>
              </a:lnSpc>
            </a:pPr>
            <a:r>
              <a:rPr lang="en-US" dirty="0">
                <a:solidFill>
                  <a:schemeClr val="tx1"/>
                </a:solidFill>
              </a:rPr>
              <a:t>Dr. Sunnie Chung</a:t>
            </a:r>
          </a:p>
        </p:txBody>
      </p:sp>
    </p:spTree>
    <p:extLst>
      <p:ext uri="{BB962C8B-B14F-4D97-AF65-F5344CB8AC3E}">
        <p14:creationId xmlns:p14="http://schemas.microsoft.com/office/powerpoint/2010/main" val="16558888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2C113195-43EA-4B6A-B281-C0458D9263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21" name="Rectangle 20">
              <a:extLst>
                <a:ext uri="{FF2B5EF4-FFF2-40B4-BE49-F238E27FC236}">
                  <a16:creationId xmlns:a16="http://schemas.microsoft.com/office/drawing/2014/main" id="{27DEAF6E-67FE-4877-B38B-0F2BF78576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" name="Picture 2">
              <a:extLst>
                <a:ext uri="{FF2B5EF4-FFF2-40B4-BE49-F238E27FC236}">
                  <a16:creationId xmlns:a16="http://schemas.microsoft.com/office/drawing/2014/main" id="{F60C980E-E723-46CF-9296-C7BBA4DB83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:p14="http://schemas.microsoft.com/office/powerpoint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8D36904-1712-4C81-B063-66E1D4777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640302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5" name="Rectangle 5">
              <a:extLst>
                <a:ext uri="{FF2B5EF4-FFF2-40B4-BE49-F238E27FC236}">
                  <a16:creationId xmlns:a16="http://schemas.microsoft.com/office/drawing/2014/main" id="{BEA28722-E2AF-4D8D-9E59-65B94630A3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6">
              <a:extLst>
                <a:ext uri="{FF2B5EF4-FFF2-40B4-BE49-F238E27FC236}">
                  <a16:creationId xmlns:a16="http://schemas.microsoft.com/office/drawing/2014/main" id="{A279E077-7DAF-4B93-BE2C-98F6B13A11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7">
              <a:extLst>
                <a:ext uri="{FF2B5EF4-FFF2-40B4-BE49-F238E27FC236}">
                  <a16:creationId xmlns:a16="http://schemas.microsoft.com/office/drawing/2014/main" id="{E78603D6-020D-4269-95E5-2E17499DA5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Rectangle 8">
              <a:extLst>
                <a:ext uri="{FF2B5EF4-FFF2-40B4-BE49-F238E27FC236}">
                  <a16:creationId xmlns:a16="http://schemas.microsoft.com/office/drawing/2014/main" id="{CE9500AA-AB8C-4023-967A-11555F0F48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9">
              <a:extLst>
                <a:ext uri="{FF2B5EF4-FFF2-40B4-BE49-F238E27FC236}">
                  <a16:creationId xmlns:a16="http://schemas.microsoft.com/office/drawing/2014/main" id="{1B716630-BD94-436E-9E9C-5D534092DF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10">
              <a:extLst>
                <a:ext uri="{FF2B5EF4-FFF2-40B4-BE49-F238E27FC236}">
                  <a16:creationId xmlns:a16="http://schemas.microsoft.com/office/drawing/2014/main" id="{4CE6FCD2-8177-4A45-88ED-A2B986102D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11">
              <a:extLst>
                <a:ext uri="{FF2B5EF4-FFF2-40B4-BE49-F238E27FC236}">
                  <a16:creationId xmlns:a16="http://schemas.microsoft.com/office/drawing/2014/main" id="{E32BEED2-100A-48B2-B552-07B54EEC48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12">
              <a:extLst>
                <a:ext uri="{FF2B5EF4-FFF2-40B4-BE49-F238E27FC236}">
                  <a16:creationId xmlns:a16="http://schemas.microsoft.com/office/drawing/2014/main" id="{839DB29D-A8C6-484A-A747-14733D5B3C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Freeform 13">
              <a:extLst>
                <a:ext uri="{FF2B5EF4-FFF2-40B4-BE49-F238E27FC236}">
                  <a16:creationId xmlns:a16="http://schemas.microsoft.com/office/drawing/2014/main" id="{B1A468B2-ABD1-447D-89DC-7A9CFBBCBA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Freeform 14">
              <a:extLst>
                <a:ext uri="{FF2B5EF4-FFF2-40B4-BE49-F238E27FC236}">
                  <a16:creationId xmlns:a16="http://schemas.microsoft.com/office/drawing/2014/main" id="{219C1A45-C8B0-48AE-B5A9-A1B40B43BB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Freeform 15">
              <a:extLst>
                <a:ext uri="{FF2B5EF4-FFF2-40B4-BE49-F238E27FC236}">
                  <a16:creationId xmlns:a16="http://schemas.microsoft.com/office/drawing/2014/main" id="{F2910D68-E982-47F7-A53C-ABA0CB34F7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Freeform 16">
              <a:extLst>
                <a:ext uri="{FF2B5EF4-FFF2-40B4-BE49-F238E27FC236}">
                  <a16:creationId xmlns:a16="http://schemas.microsoft.com/office/drawing/2014/main" id="{C4B84BAD-BCB3-4BF2-8A3C-3391BF4AB6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Freeform 17">
              <a:extLst>
                <a:ext uri="{FF2B5EF4-FFF2-40B4-BE49-F238E27FC236}">
                  <a16:creationId xmlns:a16="http://schemas.microsoft.com/office/drawing/2014/main" id="{522D8CE7-E27B-4BAE-962D-AAC0D66E48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Freeform 18">
              <a:extLst>
                <a:ext uri="{FF2B5EF4-FFF2-40B4-BE49-F238E27FC236}">
                  <a16:creationId xmlns:a16="http://schemas.microsoft.com/office/drawing/2014/main" id="{1042B4B5-2D6F-405A-A112-D5F96027E9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Freeform 19">
              <a:extLst>
                <a:ext uri="{FF2B5EF4-FFF2-40B4-BE49-F238E27FC236}">
                  <a16:creationId xmlns:a16="http://schemas.microsoft.com/office/drawing/2014/main" id="{199F606E-DC72-4CAF-AFF2-58FA0121E6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Freeform 20">
              <a:extLst>
                <a:ext uri="{FF2B5EF4-FFF2-40B4-BE49-F238E27FC236}">
                  <a16:creationId xmlns:a16="http://schemas.microsoft.com/office/drawing/2014/main" id="{C949CB30-1690-4B14-954A-4FA9637CEF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Freeform 21">
              <a:extLst>
                <a:ext uri="{FF2B5EF4-FFF2-40B4-BE49-F238E27FC236}">
                  <a16:creationId xmlns:a16="http://schemas.microsoft.com/office/drawing/2014/main" id="{84EE3B4E-AE37-4F27-B6AC-FF20B9BE33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Freeform 22">
              <a:extLst>
                <a:ext uri="{FF2B5EF4-FFF2-40B4-BE49-F238E27FC236}">
                  <a16:creationId xmlns:a16="http://schemas.microsoft.com/office/drawing/2014/main" id="{798942D8-2074-4A7F-AD65-7564D8C3B7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Freeform 23">
              <a:extLst>
                <a:ext uri="{FF2B5EF4-FFF2-40B4-BE49-F238E27FC236}">
                  <a16:creationId xmlns:a16="http://schemas.microsoft.com/office/drawing/2014/main" id="{D4324684-C1DE-4AF8-B17D-917AD23FE6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Freeform 24">
              <a:extLst>
                <a:ext uri="{FF2B5EF4-FFF2-40B4-BE49-F238E27FC236}">
                  <a16:creationId xmlns:a16="http://schemas.microsoft.com/office/drawing/2014/main" id="{A4C18B6C-86CE-40F9-919C-9490AD3E30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Freeform 25">
              <a:extLst>
                <a:ext uri="{FF2B5EF4-FFF2-40B4-BE49-F238E27FC236}">
                  <a16:creationId xmlns:a16="http://schemas.microsoft.com/office/drawing/2014/main" id="{72DB2464-DEE2-4EB2-9FB2-46768EE680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Freeform 26">
              <a:extLst>
                <a:ext uri="{FF2B5EF4-FFF2-40B4-BE49-F238E27FC236}">
                  <a16:creationId xmlns:a16="http://schemas.microsoft.com/office/drawing/2014/main" id="{56E24DAD-4831-4565-ACE0-E7FDBC6542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Freeform 27">
              <a:extLst>
                <a:ext uri="{FF2B5EF4-FFF2-40B4-BE49-F238E27FC236}">
                  <a16:creationId xmlns:a16="http://schemas.microsoft.com/office/drawing/2014/main" id="{ADB70D91-E74C-433F-9BCD-587B935611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Freeform 28">
              <a:extLst>
                <a:ext uri="{FF2B5EF4-FFF2-40B4-BE49-F238E27FC236}">
                  <a16:creationId xmlns:a16="http://schemas.microsoft.com/office/drawing/2014/main" id="{E982042F-EEF5-49A7-87B3-43F9296995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Freeform 29">
              <a:extLst>
                <a:ext uri="{FF2B5EF4-FFF2-40B4-BE49-F238E27FC236}">
                  <a16:creationId xmlns:a16="http://schemas.microsoft.com/office/drawing/2014/main" id="{54806968-8087-4915-B489-2BE793DD2A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Freeform 30">
              <a:extLst>
                <a:ext uri="{FF2B5EF4-FFF2-40B4-BE49-F238E27FC236}">
                  <a16:creationId xmlns:a16="http://schemas.microsoft.com/office/drawing/2014/main" id="{A937487D-58AA-4E9D-966F-85938FA868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Freeform 31">
              <a:extLst>
                <a:ext uri="{FF2B5EF4-FFF2-40B4-BE49-F238E27FC236}">
                  <a16:creationId xmlns:a16="http://schemas.microsoft.com/office/drawing/2014/main" id="{FDA6755A-0790-476D-86D7-F95215FADD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2" name="Freeform 32">
              <a:extLst>
                <a:ext uri="{FF2B5EF4-FFF2-40B4-BE49-F238E27FC236}">
                  <a16:creationId xmlns:a16="http://schemas.microsoft.com/office/drawing/2014/main" id="{A951E2B3-F005-4EDC-B890-F93D63F120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3" name="Rectangle 33">
              <a:extLst>
                <a:ext uri="{FF2B5EF4-FFF2-40B4-BE49-F238E27FC236}">
                  <a16:creationId xmlns:a16="http://schemas.microsoft.com/office/drawing/2014/main" id="{466F4EF3-7ED2-4EC7-8F76-4AD87CD1E5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4" name="Freeform 34">
              <a:extLst>
                <a:ext uri="{FF2B5EF4-FFF2-40B4-BE49-F238E27FC236}">
                  <a16:creationId xmlns:a16="http://schemas.microsoft.com/office/drawing/2014/main" id="{521BF1A3-D416-49F9-A1D2-4C7B3218B5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" name="Freeform 35">
              <a:extLst>
                <a:ext uri="{FF2B5EF4-FFF2-40B4-BE49-F238E27FC236}">
                  <a16:creationId xmlns:a16="http://schemas.microsoft.com/office/drawing/2014/main" id="{F6C16CF8-3F09-4C17-94A6-42BCABB669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6" name="Freeform 36">
              <a:extLst>
                <a:ext uri="{FF2B5EF4-FFF2-40B4-BE49-F238E27FC236}">
                  <a16:creationId xmlns:a16="http://schemas.microsoft.com/office/drawing/2014/main" id="{B667C1A8-CDB1-4FD0-A3F6-0E035C7CAA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" name="Freeform 37">
              <a:extLst>
                <a:ext uri="{FF2B5EF4-FFF2-40B4-BE49-F238E27FC236}">
                  <a16:creationId xmlns:a16="http://schemas.microsoft.com/office/drawing/2014/main" id="{0B2B73AB-248E-49DB-8ED2-3FCB0A0D89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8" name="Freeform 38">
              <a:extLst>
                <a:ext uri="{FF2B5EF4-FFF2-40B4-BE49-F238E27FC236}">
                  <a16:creationId xmlns:a16="http://schemas.microsoft.com/office/drawing/2014/main" id="{8411F083-5CD4-4569-BA08-059B5CA9A8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9" name="Freeform 39">
              <a:extLst>
                <a:ext uri="{FF2B5EF4-FFF2-40B4-BE49-F238E27FC236}">
                  <a16:creationId xmlns:a16="http://schemas.microsoft.com/office/drawing/2014/main" id="{AF78C2C2-8584-4B3B-9AF8-E7FF368FA7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" name="Freeform 40">
              <a:extLst>
                <a:ext uri="{FF2B5EF4-FFF2-40B4-BE49-F238E27FC236}">
                  <a16:creationId xmlns:a16="http://schemas.microsoft.com/office/drawing/2014/main" id="{40934674-5C07-4146-B556-4A271D9968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1" name="Freeform 41">
              <a:extLst>
                <a:ext uri="{FF2B5EF4-FFF2-40B4-BE49-F238E27FC236}">
                  <a16:creationId xmlns:a16="http://schemas.microsoft.com/office/drawing/2014/main" id="{D970276A-A310-41DB-B917-D7D3465667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2" name="Freeform 42">
              <a:extLst>
                <a:ext uri="{FF2B5EF4-FFF2-40B4-BE49-F238E27FC236}">
                  <a16:creationId xmlns:a16="http://schemas.microsoft.com/office/drawing/2014/main" id="{EEEC747F-78C5-4212-8ACE-BB4B7D2480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" name="Freeform 43">
              <a:extLst>
                <a:ext uri="{FF2B5EF4-FFF2-40B4-BE49-F238E27FC236}">
                  <a16:creationId xmlns:a16="http://schemas.microsoft.com/office/drawing/2014/main" id="{821AE83F-022D-41AF-A219-992ACE1E00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4" name="Freeform 44">
              <a:extLst>
                <a:ext uri="{FF2B5EF4-FFF2-40B4-BE49-F238E27FC236}">
                  <a16:creationId xmlns:a16="http://schemas.microsoft.com/office/drawing/2014/main" id="{EF049934-C636-4279-91F0-ED3121923E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5" name="Rectangle 45">
              <a:extLst>
                <a:ext uri="{FF2B5EF4-FFF2-40B4-BE49-F238E27FC236}">
                  <a16:creationId xmlns:a16="http://schemas.microsoft.com/office/drawing/2014/main" id="{8588DF1D-2DD2-499F-9384-29C92277FA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" name="Freeform 46">
              <a:extLst>
                <a:ext uri="{FF2B5EF4-FFF2-40B4-BE49-F238E27FC236}">
                  <a16:creationId xmlns:a16="http://schemas.microsoft.com/office/drawing/2014/main" id="{DF555F2B-5E3D-438F-89A8-EABA91A72D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7" name="Freeform 47">
              <a:extLst>
                <a:ext uri="{FF2B5EF4-FFF2-40B4-BE49-F238E27FC236}">
                  <a16:creationId xmlns:a16="http://schemas.microsoft.com/office/drawing/2014/main" id="{006B22A5-B971-42EE-9141-E65B4EF26B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" name="Freeform 48">
              <a:extLst>
                <a:ext uri="{FF2B5EF4-FFF2-40B4-BE49-F238E27FC236}">
                  <a16:creationId xmlns:a16="http://schemas.microsoft.com/office/drawing/2014/main" id="{3AA529FD-59E0-4B70-94C1-D0541A632D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9" name="Freeform 49">
              <a:extLst>
                <a:ext uri="{FF2B5EF4-FFF2-40B4-BE49-F238E27FC236}">
                  <a16:creationId xmlns:a16="http://schemas.microsoft.com/office/drawing/2014/main" id="{ABAFA9C1-3649-4F7F-81D0-69DF79195A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0" name="Freeform 50">
              <a:extLst>
                <a:ext uri="{FF2B5EF4-FFF2-40B4-BE49-F238E27FC236}">
                  <a16:creationId xmlns:a16="http://schemas.microsoft.com/office/drawing/2014/main" id="{D3CCFACE-F8B9-45E4-8F31-797E1C677E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1" name="Freeform 51">
              <a:extLst>
                <a:ext uri="{FF2B5EF4-FFF2-40B4-BE49-F238E27FC236}">
                  <a16:creationId xmlns:a16="http://schemas.microsoft.com/office/drawing/2014/main" id="{D9F7B9DB-1C45-4CD5-A025-F49F84F12D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2" name="Freeform 52">
              <a:extLst>
                <a:ext uri="{FF2B5EF4-FFF2-40B4-BE49-F238E27FC236}">
                  <a16:creationId xmlns:a16="http://schemas.microsoft.com/office/drawing/2014/main" id="{3E76F16C-AE46-486F-B365-837F8E2AD2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3" name="Freeform 53">
              <a:extLst>
                <a:ext uri="{FF2B5EF4-FFF2-40B4-BE49-F238E27FC236}">
                  <a16:creationId xmlns:a16="http://schemas.microsoft.com/office/drawing/2014/main" id="{1B26D62F-5620-4D58-B99D-D4149B7D2D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4" name="Freeform 54">
              <a:extLst>
                <a:ext uri="{FF2B5EF4-FFF2-40B4-BE49-F238E27FC236}">
                  <a16:creationId xmlns:a16="http://schemas.microsoft.com/office/drawing/2014/main" id="{D7E1F06E-43A3-4960-A8A9-5B5FF2D1E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5" name="Freeform 55">
              <a:extLst>
                <a:ext uri="{FF2B5EF4-FFF2-40B4-BE49-F238E27FC236}">
                  <a16:creationId xmlns:a16="http://schemas.microsoft.com/office/drawing/2014/main" id="{67976099-4433-463C-A8CB-2B2E9522B2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6" name="Freeform 56">
              <a:extLst>
                <a:ext uri="{FF2B5EF4-FFF2-40B4-BE49-F238E27FC236}">
                  <a16:creationId xmlns:a16="http://schemas.microsoft.com/office/drawing/2014/main" id="{48D4F79B-7C11-4960-8519-A1987A346D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7" name="Freeform 57">
              <a:extLst>
                <a:ext uri="{FF2B5EF4-FFF2-40B4-BE49-F238E27FC236}">
                  <a16:creationId xmlns:a16="http://schemas.microsoft.com/office/drawing/2014/main" id="{701CA4FF-5ECD-40A8-8795-F72A2EF6F8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8" name="Freeform 58">
              <a:extLst>
                <a:ext uri="{FF2B5EF4-FFF2-40B4-BE49-F238E27FC236}">
                  <a16:creationId xmlns:a16="http://schemas.microsoft.com/office/drawing/2014/main" id="{7593ABCC-9855-4EB5-9344-0FA5E1F20F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A6231E9-85C1-4CC2-F571-2EF8858D51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6914" y="769938"/>
            <a:ext cx="4632894" cy="1193800"/>
          </a:xfrm>
        </p:spPr>
        <p:txBody>
          <a:bodyPr>
            <a:normAutofit/>
          </a:bodyPr>
          <a:lstStyle/>
          <a:p>
            <a:r>
              <a:rPr lang="en-US" u="sng" dirty="0">
                <a:solidFill>
                  <a:schemeClr val="bg2">
                    <a:lumMod val="75000"/>
                  </a:schemeClr>
                </a:solidFill>
              </a:rPr>
              <a:t>NLP-Based Triple Extraction: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CD78AAD-8ECE-FC90-68C9-49829FF9E60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4525" b="5238"/>
          <a:stretch/>
        </p:blipFill>
        <p:spPr>
          <a:xfrm>
            <a:off x="-5597" y="1"/>
            <a:ext cx="6101597" cy="3427413"/>
          </a:xfrm>
          <a:custGeom>
            <a:avLst/>
            <a:gdLst/>
            <a:ahLst/>
            <a:cxnLst/>
            <a:rect l="l" t="t" r="r" b="b"/>
            <a:pathLst>
              <a:path w="6101597" h="3427413">
                <a:moveTo>
                  <a:pt x="0" y="0"/>
                </a:moveTo>
                <a:lnTo>
                  <a:pt x="6101597" y="0"/>
                </a:lnTo>
                <a:lnTo>
                  <a:pt x="6101597" y="3427413"/>
                </a:lnTo>
                <a:lnTo>
                  <a:pt x="0" y="3427413"/>
                </a:lnTo>
                <a:close/>
              </a:path>
            </a:pathLst>
          </a:custGeom>
        </p:spPr>
      </p:pic>
      <p:pic>
        <p:nvPicPr>
          <p:cNvPr id="15" name="Picture 1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7D778355-6A39-857A-BF6B-11538BCD6B3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3069" b="2"/>
          <a:stretch/>
        </p:blipFill>
        <p:spPr>
          <a:xfrm>
            <a:off x="-5597" y="3427414"/>
            <a:ext cx="6101597" cy="3430587"/>
          </a:xfrm>
          <a:custGeom>
            <a:avLst/>
            <a:gdLst/>
            <a:ahLst/>
            <a:cxnLst/>
            <a:rect l="l" t="t" r="r" b="b"/>
            <a:pathLst>
              <a:path w="6101597" h="3430587">
                <a:moveTo>
                  <a:pt x="0" y="0"/>
                </a:moveTo>
                <a:lnTo>
                  <a:pt x="6101597" y="0"/>
                </a:lnTo>
                <a:lnTo>
                  <a:pt x="6101597" y="3430587"/>
                </a:lnTo>
                <a:lnTo>
                  <a:pt x="0" y="3430587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09EC7-30EF-C560-C19B-ABFB5EE21E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45352" y="2249487"/>
            <a:ext cx="4413737" cy="3541714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10000"/>
              </a:lnSpc>
            </a:pPr>
            <a:r>
              <a:rPr lang="en-US" sz="2000" dirty="0"/>
              <a:t>We used libraries like – Stanza, Stanford </a:t>
            </a:r>
            <a:r>
              <a:rPr lang="en-US" sz="2000" dirty="0" err="1"/>
              <a:t>CoreNLP</a:t>
            </a:r>
            <a:r>
              <a:rPr lang="en-US" sz="2000" dirty="0"/>
              <a:t>, coreferences to process movie overviews for natural language understanding. </a:t>
            </a:r>
          </a:p>
          <a:p>
            <a:pPr>
              <a:lnSpc>
                <a:spcPct val="110000"/>
              </a:lnSpc>
            </a:pPr>
            <a:r>
              <a:rPr lang="en-US" sz="2000" dirty="0"/>
              <a:t>Our NLP pipeline involve POS, NER and finally used Stanford </a:t>
            </a:r>
            <a:r>
              <a:rPr lang="en-US" sz="2000" dirty="0" err="1"/>
              <a:t>CoreNLP</a:t>
            </a:r>
            <a:r>
              <a:rPr lang="en-US" sz="2000" dirty="0"/>
              <a:t> for triples generation.</a:t>
            </a:r>
          </a:p>
          <a:p>
            <a:pPr>
              <a:lnSpc>
                <a:spcPct val="110000"/>
              </a:lnSpc>
            </a:pPr>
            <a:r>
              <a:rPr lang="en-US" sz="2000" dirty="0"/>
              <a:t>Extracts subject-predicate-object triples to represent semantic relationships.</a:t>
            </a:r>
          </a:p>
          <a:p>
            <a:pPr>
              <a:lnSpc>
                <a:spcPct val="110000"/>
              </a:lnSpc>
            </a:pPr>
            <a:r>
              <a:rPr lang="en-US" sz="2000" dirty="0"/>
              <a:t>Stores the extracted triples in MongoDB for integration into the knowledge graph.</a:t>
            </a:r>
          </a:p>
        </p:txBody>
      </p: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2B1ACDB1-A7EB-4159-B316-A230683B71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3354" y="-464"/>
            <a:ext cx="2646" cy="6858465"/>
          </a:xfrm>
          <a:prstGeom prst="line">
            <a:avLst/>
          </a:prstGeom>
          <a:solidFill>
            <a:schemeClr val="tx2">
              <a:alpha val="60000"/>
            </a:schemeClr>
          </a:solidFill>
          <a:ln w="19050">
            <a:solidFill>
              <a:schemeClr val="tx2">
                <a:alpha val="60000"/>
              </a:schemeClr>
            </a:solidFill>
          </a:ln>
          <a:effectLst>
            <a:outerShdw blurRad="50800" dist="38100" dir="2700000" algn="tl" rotWithShape="0">
              <a:srgbClr val="000000">
                <a:alpha val="58000"/>
              </a:srgbClr>
            </a:outerShdw>
          </a:effectLst>
        </p:spPr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AA825E81-DC4F-4A95-86BA-8FD9D63881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-5597" y="3427414"/>
            <a:ext cx="6101597" cy="0"/>
          </a:xfrm>
          <a:prstGeom prst="line">
            <a:avLst/>
          </a:prstGeom>
          <a:solidFill>
            <a:schemeClr val="tx2">
              <a:alpha val="60000"/>
            </a:schemeClr>
          </a:solidFill>
          <a:ln w="19050">
            <a:solidFill>
              <a:schemeClr val="tx2">
                <a:alpha val="60000"/>
              </a:schemeClr>
            </a:solidFill>
          </a:ln>
          <a:effectLst>
            <a:outerShdw blurRad="50800" dist="38100" dir="2700000" algn="tl" rotWithShape="0">
              <a:srgbClr val="000000">
                <a:alpha val="58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27999356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51C414-E8B3-CB82-BF85-B49580FCF8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90501"/>
            <a:ext cx="10331449" cy="1176260"/>
          </a:xfrm>
        </p:spPr>
        <p:txBody>
          <a:bodyPr>
            <a:normAutofit/>
          </a:bodyPr>
          <a:lstStyle/>
          <a:p>
            <a:r>
              <a:rPr lang="en-US" u="sng" dirty="0">
                <a:solidFill>
                  <a:schemeClr val="bg2">
                    <a:lumMod val="75000"/>
                  </a:schemeClr>
                </a:solidFill>
              </a:rPr>
              <a:t>CSV Data Preparation for Neo4j Admin Import:</a:t>
            </a:r>
          </a:p>
        </p:txBody>
      </p:sp>
      <p:pic>
        <p:nvPicPr>
          <p:cNvPr id="5" name="Picture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7B5B0D4F-E7C3-BB20-E05C-8D31E43BE7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7800" y="1991369"/>
            <a:ext cx="7233700" cy="3942366"/>
          </a:xfrm>
          <a:prstGeom prst="round2DiagRect">
            <a:avLst>
              <a:gd name="adj1" fmla="val 4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CFB513-9CEE-52FD-6367-839E0F6EF7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7550" y="1658143"/>
            <a:ext cx="3353804" cy="354171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u="sng" dirty="0">
                <a:solidFill>
                  <a:schemeClr val="bg2">
                    <a:lumMod val="50000"/>
                  </a:schemeClr>
                </a:solidFill>
              </a:rPr>
              <a:t>CSV files generated</a:t>
            </a:r>
            <a:r>
              <a:rPr lang="en-US" b="1" u="sng" dirty="0">
                <a:solidFill>
                  <a:schemeClr val="bg2">
                    <a:lumMod val="50000"/>
                  </a:schemeClr>
                </a:solidFill>
              </a:rPr>
              <a:t>:</a:t>
            </a:r>
          </a:p>
          <a:p>
            <a:pPr lvl="1"/>
            <a:r>
              <a:rPr lang="en-US" dirty="0"/>
              <a:t>Entities nodes</a:t>
            </a:r>
          </a:p>
          <a:p>
            <a:pPr lvl="1"/>
            <a:r>
              <a:rPr lang="en-US" dirty="0"/>
              <a:t>Movies entities relations</a:t>
            </a:r>
          </a:p>
          <a:p>
            <a:pPr lvl="1"/>
            <a:r>
              <a:rPr lang="en-US" dirty="0"/>
              <a:t>Movies nodes</a:t>
            </a:r>
          </a:p>
          <a:p>
            <a:pPr lvl="1"/>
            <a:r>
              <a:rPr lang="en-US" dirty="0"/>
              <a:t>Movies triples relations</a:t>
            </a:r>
          </a:p>
          <a:p>
            <a:pPr lvl="1"/>
            <a:r>
              <a:rPr lang="en-US" dirty="0"/>
              <a:t>Triples entities nodes</a:t>
            </a:r>
          </a:p>
          <a:p>
            <a:pPr lvl="1"/>
            <a:r>
              <a:rPr lang="en-US" dirty="0"/>
              <a:t>Triple relations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DCDF53-9145-02F2-CCE6-DCDCF35A97D6}"/>
              </a:ext>
            </a:extLst>
          </p:cNvPr>
          <p:cNvSpPr txBox="1"/>
          <p:nvPr/>
        </p:nvSpPr>
        <p:spPr>
          <a:xfrm>
            <a:off x="862550" y="1499393"/>
            <a:ext cx="61023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u="sng" dirty="0">
                <a:solidFill>
                  <a:schemeClr val="bg2">
                    <a:lumMod val="50000"/>
                  </a:schemeClr>
                </a:solidFill>
              </a:rPr>
              <a:t>ER mapping &amp; CSV export Code:</a:t>
            </a:r>
          </a:p>
        </p:txBody>
      </p:sp>
    </p:spTree>
    <p:extLst>
      <p:ext uri="{BB962C8B-B14F-4D97-AF65-F5344CB8AC3E}">
        <p14:creationId xmlns:p14="http://schemas.microsoft.com/office/powerpoint/2010/main" val="12910605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0836A8-5C35-F5A9-9C9A-425A0B6E02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0463" y="247650"/>
            <a:ext cx="9905998" cy="843570"/>
          </a:xfrm>
        </p:spPr>
        <p:txBody>
          <a:bodyPr/>
          <a:lstStyle/>
          <a:p>
            <a:r>
              <a:rPr lang="en-US" u="sng" dirty="0">
                <a:solidFill>
                  <a:schemeClr val="bg2">
                    <a:lumMod val="75000"/>
                  </a:schemeClr>
                </a:solidFill>
              </a:rPr>
              <a:t>What is Neo4j and Why Use It?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552AC4-65D2-8BBE-F1AB-FBEBFA1C56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0612" y="976266"/>
            <a:ext cx="9905999" cy="5155865"/>
          </a:xfrm>
        </p:spPr>
        <p:txBody>
          <a:bodyPr>
            <a:normAutofit/>
          </a:bodyPr>
          <a:lstStyle/>
          <a:p>
            <a:r>
              <a:rPr lang="en-US" dirty="0"/>
              <a:t>Overview:</a:t>
            </a:r>
          </a:p>
          <a:p>
            <a:pPr marL="457200" lvl="1" indent="0">
              <a:buNone/>
            </a:pPr>
            <a:r>
              <a:rPr lang="en-US" dirty="0"/>
              <a:t>Neo4j is a graph database management system designed to model data as connected entities (nodes) and their relationships.</a:t>
            </a:r>
          </a:p>
          <a:p>
            <a:r>
              <a:rPr lang="en-US" dirty="0"/>
              <a:t>Key Benefits:</a:t>
            </a:r>
          </a:p>
          <a:p>
            <a:pPr lvl="1"/>
            <a:r>
              <a:rPr lang="en-US" dirty="0"/>
              <a:t>Optimized for Relationships: Efficiently stores and retrieves complex connections (e.g., finding movies by director or cast).</a:t>
            </a:r>
          </a:p>
          <a:p>
            <a:pPr lvl="1"/>
            <a:r>
              <a:rPr lang="en-US" dirty="0"/>
              <a:t>Scalability: Maintains high performance for large datasets, avoiding the limitations of relational databases with multiple joins.</a:t>
            </a:r>
          </a:p>
          <a:p>
            <a:pPr lvl="1"/>
            <a:r>
              <a:rPr lang="en-US" dirty="0"/>
              <a:t>Flexibility: Schema-free design supports diverse data types (e.g., movies, genres, people).</a:t>
            </a:r>
          </a:p>
          <a:p>
            <a:pPr lvl="1"/>
            <a:r>
              <a:rPr lang="en-US" dirty="0"/>
              <a:t>Advanced Querying: Executes complex graph traversal queries (e.g., identifying revenue-based genre trends).</a:t>
            </a:r>
            <a:endParaRPr lang="en-US" dirty="0"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00097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F53D1-4E29-3E08-59B6-1AAA80B32A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6812" y="285750"/>
            <a:ext cx="9905998" cy="1135670"/>
          </a:xfrm>
        </p:spPr>
        <p:txBody>
          <a:bodyPr/>
          <a:lstStyle/>
          <a:p>
            <a:r>
              <a:rPr lang="en-US" u="sng" dirty="0">
                <a:solidFill>
                  <a:schemeClr val="bg2">
                    <a:lumMod val="75000"/>
                  </a:schemeClr>
                </a:solidFill>
              </a:rPr>
              <a:t>Problem Faced While Importing MongoDB Data into Neo4j: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9DF34C-E171-3DCE-4072-35E0A64C03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1" y="1302352"/>
            <a:ext cx="9905999" cy="4920648"/>
          </a:xfrm>
        </p:spPr>
        <p:txBody>
          <a:bodyPr>
            <a:normAutofit/>
          </a:bodyPr>
          <a:lstStyle/>
          <a:p>
            <a:r>
              <a:rPr lang="en-US" dirty="0"/>
              <a:t>Challenges:</a:t>
            </a:r>
          </a:p>
          <a:p>
            <a:pPr lvl="1"/>
            <a:r>
              <a:rPr lang="en-US" dirty="0"/>
              <a:t>Importing a large dataset (~2.2M nodes, ~7.8M relationships, ~211K relationship types) caused bottlenecks.</a:t>
            </a:r>
          </a:p>
          <a:p>
            <a:pPr lvl="1"/>
            <a:r>
              <a:rPr lang="en-US" dirty="0"/>
              <a:t>Using Python Driver Import was not feasible due to prolonged import times and performance issues (e.g., bottlenecking).</a:t>
            </a:r>
          </a:p>
          <a:p>
            <a:r>
              <a:rPr lang="en-US" dirty="0"/>
              <a:t>Solutions Considered:</a:t>
            </a:r>
          </a:p>
          <a:p>
            <a:pPr lvl="1"/>
            <a:r>
              <a:rPr lang="en-US" dirty="0"/>
              <a:t>Python Driver Import:</a:t>
            </a:r>
          </a:p>
          <a:p>
            <a:pPr lvl="2"/>
            <a:r>
              <a:rPr lang="en-US" dirty="0"/>
              <a:t>Suitable for small datasets but inefficient for large-scale imports.</a:t>
            </a:r>
          </a:p>
          <a:p>
            <a:pPr lvl="1"/>
            <a:r>
              <a:rPr lang="en-US" dirty="0"/>
              <a:t>Neo4j Admin Import:</a:t>
            </a:r>
          </a:p>
          <a:p>
            <a:pPr lvl="2"/>
            <a:r>
              <a:rPr lang="en-US" dirty="0"/>
              <a:t>Selected as the solution due to its ability to import large datasets in under a minute. Effectively handled the scale and complexity of the data.</a:t>
            </a:r>
          </a:p>
        </p:txBody>
      </p:sp>
    </p:spTree>
    <p:extLst>
      <p:ext uri="{BB962C8B-B14F-4D97-AF65-F5344CB8AC3E}">
        <p14:creationId xmlns:p14="http://schemas.microsoft.com/office/powerpoint/2010/main" val="36174832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roup 83">
            <a:extLst>
              <a:ext uri="{FF2B5EF4-FFF2-40B4-BE49-F238E27FC236}">
                <a16:creationId xmlns:a16="http://schemas.microsoft.com/office/drawing/2014/main" id="{4CB5CC6F-11C1-4C07-87C0-F043993E89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85" name="Rectangle 84">
              <a:extLst>
                <a:ext uri="{FF2B5EF4-FFF2-40B4-BE49-F238E27FC236}">
                  <a16:creationId xmlns:a16="http://schemas.microsoft.com/office/drawing/2014/main" id="{FADA3C27-4EC6-4DCA-BB85-C75BAAE828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" name="Picture 2">
              <a:extLst>
                <a:ext uri="{FF2B5EF4-FFF2-40B4-BE49-F238E27FC236}">
                  <a16:creationId xmlns:a16="http://schemas.microsoft.com/office/drawing/2014/main" id="{2D8216BF-F79F-406D-A3B4-46744068AC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:p14="http://schemas.microsoft.com/office/powerpoint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C6C16BE5-8A9A-432D-8A61-230FA03816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181779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87" name="Rectangle 5">
              <a:extLst>
                <a:ext uri="{FF2B5EF4-FFF2-40B4-BE49-F238E27FC236}">
                  <a16:creationId xmlns:a16="http://schemas.microsoft.com/office/drawing/2014/main" id="{2E852AB2-2672-41DF-9CF6-FCDEF1805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8" name="Freeform 6">
              <a:extLst>
                <a:ext uri="{FF2B5EF4-FFF2-40B4-BE49-F238E27FC236}">
                  <a16:creationId xmlns:a16="http://schemas.microsoft.com/office/drawing/2014/main" id="{90283F1A-A49E-441D-BDF5-35B8BEE426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9" name="Freeform 7">
              <a:extLst>
                <a:ext uri="{FF2B5EF4-FFF2-40B4-BE49-F238E27FC236}">
                  <a16:creationId xmlns:a16="http://schemas.microsoft.com/office/drawing/2014/main" id="{B0BC41A4-F3F1-4CD4-B266-D9DAA21710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0" name="Rectangle 8">
              <a:extLst>
                <a:ext uri="{FF2B5EF4-FFF2-40B4-BE49-F238E27FC236}">
                  <a16:creationId xmlns:a16="http://schemas.microsoft.com/office/drawing/2014/main" id="{6E29DA39-130F-41A1-A21E-4FB453948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1" name="Freeform 9">
              <a:extLst>
                <a:ext uri="{FF2B5EF4-FFF2-40B4-BE49-F238E27FC236}">
                  <a16:creationId xmlns:a16="http://schemas.microsoft.com/office/drawing/2014/main" id="{39995AD4-F8DE-4CEB-B958-1DBF7EAC29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2" name="Freeform 10">
              <a:extLst>
                <a:ext uri="{FF2B5EF4-FFF2-40B4-BE49-F238E27FC236}">
                  <a16:creationId xmlns:a16="http://schemas.microsoft.com/office/drawing/2014/main" id="{D1F7DCE1-6887-4FE0-A7D7-3652030CFA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3" name="Freeform 11">
              <a:extLst>
                <a:ext uri="{FF2B5EF4-FFF2-40B4-BE49-F238E27FC236}">
                  <a16:creationId xmlns:a16="http://schemas.microsoft.com/office/drawing/2014/main" id="{4E46B0E1-9543-441D-AD1D-1308AF88CA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" name="Freeform 12">
              <a:extLst>
                <a:ext uri="{FF2B5EF4-FFF2-40B4-BE49-F238E27FC236}">
                  <a16:creationId xmlns:a16="http://schemas.microsoft.com/office/drawing/2014/main" id="{E8C112C9-8D48-4612-AE0B-CF59EC7432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5" name="Freeform 13">
              <a:extLst>
                <a:ext uri="{FF2B5EF4-FFF2-40B4-BE49-F238E27FC236}">
                  <a16:creationId xmlns:a16="http://schemas.microsoft.com/office/drawing/2014/main" id="{2D16C38C-4A3B-4060-9A3B-C47DD6DE7C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6" name="Freeform 14">
              <a:extLst>
                <a:ext uri="{FF2B5EF4-FFF2-40B4-BE49-F238E27FC236}">
                  <a16:creationId xmlns:a16="http://schemas.microsoft.com/office/drawing/2014/main" id="{0A9B4CAA-8439-44B3-B738-2123169FAA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7" name="Freeform 15">
              <a:extLst>
                <a:ext uri="{FF2B5EF4-FFF2-40B4-BE49-F238E27FC236}">
                  <a16:creationId xmlns:a16="http://schemas.microsoft.com/office/drawing/2014/main" id="{8C6EF933-69B7-48C8-9337-4E0DEF6E75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8" name="Freeform 16">
              <a:extLst>
                <a:ext uri="{FF2B5EF4-FFF2-40B4-BE49-F238E27FC236}">
                  <a16:creationId xmlns:a16="http://schemas.microsoft.com/office/drawing/2014/main" id="{B428AEFA-3C03-48AA-AEA5-8E3F58904C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" name="Freeform 17">
              <a:extLst>
                <a:ext uri="{FF2B5EF4-FFF2-40B4-BE49-F238E27FC236}">
                  <a16:creationId xmlns:a16="http://schemas.microsoft.com/office/drawing/2014/main" id="{041D2508-FE53-47C0-887F-38BD1FB73C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0" name="Freeform 18">
              <a:extLst>
                <a:ext uri="{FF2B5EF4-FFF2-40B4-BE49-F238E27FC236}">
                  <a16:creationId xmlns:a16="http://schemas.microsoft.com/office/drawing/2014/main" id="{2C0392BD-D896-4A41-B18B-1389FE1F0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1" name="Freeform 19">
              <a:extLst>
                <a:ext uri="{FF2B5EF4-FFF2-40B4-BE49-F238E27FC236}">
                  <a16:creationId xmlns:a16="http://schemas.microsoft.com/office/drawing/2014/main" id="{B3272EA3-C600-441C-BFC9-ACFF90CD45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" name="Freeform 20">
              <a:extLst>
                <a:ext uri="{FF2B5EF4-FFF2-40B4-BE49-F238E27FC236}">
                  <a16:creationId xmlns:a16="http://schemas.microsoft.com/office/drawing/2014/main" id="{D8731AA3-BC2D-408B-9D72-C804B8B9ED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3" name="Freeform 21">
              <a:extLst>
                <a:ext uri="{FF2B5EF4-FFF2-40B4-BE49-F238E27FC236}">
                  <a16:creationId xmlns:a16="http://schemas.microsoft.com/office/drawing/2014/main" id="{BE934A31-790A-459C-A997-670583ADCC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4" name="Freeform 22">
              <a:extLst>
                <a:ext uri="{FF2B5EF4-FFF2-40B4-BE49-F238E27FC236}">
                  <a16:creationId xmlns:a16="http://schemas.microsoft.com/office/drawing/2014/main" id="{241F679B-BBF0-49DA-A9F3-D623BA7523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5" name="Freeform 23">
              <a:extLst>
                <a:ext uri="{FF2B5EF4-FFF2-40B4-BE49-F238E27FC236}">
                  <a16:creationId xmlns:a16="http://schemas.microsoft.com/office/drawing/2014/main" id="{0BDC4BE0-E1FF-48B5-A064-70F561454E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6" name="Freeform 24">
              <a:extLst>
                <a:ext uri="{FF2B5EF4-FFF2-40B4-BE49-F238E27FC236}">
                  <a16:creationId xmlns:a16="http://schemas.microsoft.com/office/drawing/2014/main" id="{245FC7BA-96DB-41CB-B43A-8EEE482C31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7" name="Freeform 25">
              <a:extLst>
                <a:ext uri="{FF2B5EF4-FFF2-40B4-BE49-F238E27FC236}">
                  <a16:creationId xmlns:a16="http://schemas.microsoft.com/office/drawing/2014/main" id="{3BBD03A9-646B-40EE-9A27-15297EC936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8" name="Freeform 26">
              <a:extLst>
                <a:ext uri="{FF2B5EF4-FFF2-40B4-BE49-F238E27FC236}">
                  <a16:creationId xmlns:a16="http://schemas.microsoft.com/office/drawing/2014/main" id="{4D738FC2-47B4-4BC9-B109-05C56DC00D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9" name="Freeform 27">
              <a:extLst>
                <a:ext uri="{FF2B5EF4-FFF2-40B4-BE49-F238E27FC236}">
                  <a16:creationId xmlns:a16="http://schemas.microsoft.com/office/drawing/2014/main" id="{148BE0A7-2537-452C-BA13-B78D302CBF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0" name="Freeform 28">
              <a:extLst>
                <a:ext uri="{FF2B5EF4-FFF2-40B4-BE49-F238E27FC236}">
                  <a16:creationId xmlns:a16="http://schemas.microsoft.com/office/drawing/2014/main" id="{CF6A9D45-D849-4BF5-BBA0-D7BE29B884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1" name="Freeform 29">
              <a:extLst>
                <a:ext uri="{FF2B5EF4-FFF2-40B4-BE49-F238E27FC236}">
                  <a16:creationId xmlns:a16="http://schemas.microsoft.com/office/drawing/2014/main" id="{13F44E41-B5E8-472D-80F2-4539AD3D4C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2" name="Freeform 30">
              <a:extLst>
                <a:ext uri="{FF2B5EF4-FFF2-40B4-BE49-F238E27FC236}">
                  <a16:creationId xmlns:a16="http://schemas.microsoft.com/office/drawing/2014/main" id="{CE052494-AAF2-4C3C-A072-317B7F9873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3" name="Freeform 31">
              <a:extLst>
                <a:ext uri="{FF2B5EF4-FFF2-40B4-BE49-F238E27FC236}">
                  <a16:creationId xmlns:a16="http://schemas.microsoft.com/office/drawing/2014/main" id="{90345C3D-13FE-4815-9563-58A52B457B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4" name="Freeform 32">
              <a:extLst>
                <a:ext uri="{FF2B5EF4-FFF2-40B4-BE49-F238E27FC236}">
                  <a16:creationId xmlns:a16="http://schemas.microsoft.com/office/drawing/2014/main" id="{37908D29-2BB3-4D6C-92DB-864F630573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5" name="Rectangle 33">
              <a:extLst>
                <a:ext uri="{FF2B5EF4-FFF2-40B4-BE49-F238E27FC236}">
                  <a16:creationId xmlns:a16="http://schemas.microsoft.com/office/drawing/2014/main" id="{174B5792-73C4-4FBF-BAD9-F9A5BBC591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6" name="Freeform 34">
              <a:extLst>
                <a:ext uri="{FF2B5EF4-FFF2-40B4-BE49-F238E27FC236}">
                  <a16:creationId xmlns:a16="http://schemas.microsoft.com/office/drawing/2014/main" id="{D4741BB8-0638-4A06-85A7-69FE81BC44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7" name="Freeform 35">
              <a:extLst>
                <a:ext uri="{FF2B5EF4-FFF2-40B4-BE49-F238E27FC236}">
                  <a16:creationId xmlns:a16="http://schemas.microsoft.com/office/drawing/2014/main" id="{FBDB982D-6E9A-426E-86B1-69031E1040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8" name="Freeform 36">
              <a:extLst>
                <a:ext uri="{FF2B5EF4-FFF2-40B4-BE49-F238E27FC236}">
                  <a16:creationId xmlns:a16="http://schemas.microsoft.com/office/drawing/2014/main" id="{400B8260-9575-48DB-9175-B1C8530241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9" name="Freeform 37">
              <a:extLst>
                <a:ext uri="{FF2B5EF4-FFF2-40B4-BE49-F238E27FC236}">
                  <a16:creationId xmlns:a16="http://schemas.microsoft.com/office/drawing/2014/main" id="{52FB1DD3-BAEC-4974-89F5-36B6959459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0" name="Freeform 38">
              <a:extLst>
                <a:ext uri="{FF2B5EF4-FFF2-40B4-BE49-F238E27FC236}">
                  <a16:creationId xmlns:a16="http://schemas.microsoft.com/office/drawing/2014/main" id="{E51161AB-FDC1-4703-9C29-C410366B99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1" name="Freeform 39">
              <a:extLst>
                <a:ext uri="{FF2B5EF4-FFF2-40B4-BE49-F238E27FC236}">
                  <a16:creationId xmlns:a16="http://schemas.microsoft.com/office/drawing/2014/main" id="{DE6123AD-33B5-429C-B8F7-DB1A8FDABF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2" name="Freeform 40">
              <a:extLst>
                <a:ext uri="{FF2B5EF4-FFF2-40B4-BE49-F238E27FC236}">
                  <a16:creationId xmlns:a16="http://schemas.microsoft.com/office/drawing/2014/main" id="{8C454A1D-B20A-4994-8C14-EE5DD3B993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3" name="Freeform 41">
              <a:extLst>
                <a:ext uri="{FF2B5EF4-FFF2-40B4-BE49-F238E27FC236}">
                  <a16:creationId xmlns:a16="http://schemas.microsoft.com/office/drawing/2014/main" id="{CFA7BB74-790B-45D7-B94B-DD4D83ED81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4" name="Freeform 42">
              <a:extLst>
                <a:ext uri="{FF2B5EF4-FFF2-40B4-BE49-F238E27FC236}">
                  <a16:creationId xmlns:a16="http://schemas.microsoft.com/office/drawing/2014/main" id="{19BBC3FC-0052-4BDB-8D6A-421E07EE26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5" name="Freeform 43">
              <a:extLst>
                <a:ext uri="{FF2B5EF4-FFF2-40B4-BE49-F238E27FC236}">
                  <a16:creationId xmlns:a16="http://schemas.microsoft.com/office/drawing/2014/main" id="{42A3E4B3-707A-4D0A-BEED-61A77E9608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6" name="Freeform 44">
              <a:extLst>
                <a:ext uri="{FF2B5EF4-FFF2-40B4-BE49-F238E27FC236}">
                  <a16:creationId xmlns:a16="http://schemas.microsoft.com/office/drawing/2014/main" id="{089BBE83-D985-45E9-B442-1326F6FBA5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7" name="Rectangle 45">
              <a:extLst>
                <a:ext uri="{FF2B5EF4-FFF2-40B4-BE49-F238E27FC236}">
                  <a16:creationId xmlns:a16="http://schemas.microsoft.com/office/drawing/2014/main" id="{FE1B194F-F703-4020-92ED-DBDB5C2344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8" name="Freeform 46">
              <a:extLst>
                <a:ext uri="{FF2B5EF4-FFF2-40B4-BE49-F238E27FC236}">
                  <a16:creationId xmlns:a16="http://schemas.microsoft.com/office/drawing/2014/main" id="{D7A22662-B7AF-4857-AD78-716690A268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9" name="Freeform 47">
              <a:extLst>
                <a:ext uri="{FF2B5EF4-FFF2-40B4-BE49-F238E27FC236}">
                  <a16:creationId xmlns:a16="http://schemas.microsoft.com/office/drawing/2014/main" id="{62C16BE5-0C4B-48FC-ABA4-36A8F2DFE1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0" name="Freeform 48">
              <a:extLst>
                <a:ext uri="{FF2B5EF4-FFF2-40B4-BE49-F238E27FC236}">
                  <a16:creationId xmlns:a16="http://schemas.microsoft.com/office/drawing/2014/main" id="{C2327DB7-B7F2-4829-909E-A03D622522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1" name="Freeform 49">
              <a:extLst>
                <a:ext uri="{FF2B5EF4-FFF2-40B4-BE49-F238E27FC236}">
                  <a16:creationId xmlns:a16="http://schemas.microsoft.com/office/drawing/2014/main" id="{167918EB-9EB1-413F-8C39-F018CCDCCD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2" name="Freeform 50">
              <a:extLst>
                <a:ext uri="{FF2B5EF4-FFF2-40B4-BE49-F238E27FC236}">
                  <a16:creationId xmlns:a16="http://schemas.microsoft.com/office/drawing/2014/main" id="{B971E245-631A-4364-A177-C1D1B6B4D3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3" name="Freeform 51">
              <a:extLst>
                <a:ext uri="{FF2B5EF4-FFF2-40B4-BE49-F238E27FC236}">
                  <a16:creationId xmlns:a16="http://schemas.microsoft.com/office/drawing/2014/main" id="{1D4C1872-66E3-45EB-BDE7-26C02A1763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4" name="Freeform 52">
              <a:extLst>
                <a:ext uri="{FF2B5EF4-FFF2-40B4-BE49-F238E27FC236}">
                  <a16:creationId xmlns:a16="http://schemas.microsoft.com/office/drawing/2014/main" id="{D2BC0771-493C-4FEF-958F-859C539243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5" name="Freeform 53">
              <a:extLst>
                <a:ext uri="{FF2B5EF4-FFF2-40B4-BE49-F238E27FC236}">
                  <a16:creationId xmlns:a16="http://schemas.microsoft.com/office/drawing/2014/main" id="{E339169B-1EE1-4E4F-BA0C-BD3AD57FD7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6" name="Freeform 54">
              <a:extLst>
                <a:ext uri="{FF2B5EF4-FFF2-40B4-BE49-F238E27FC236}">
                  <a16:creationId xmlns:a16="http://schemas.microsoft.com/office/drawing/2014/main" id="{BBC80538-8C59-46A3-B187-66C9A6D3F2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7" name="Freeform 55">
              <a:extLst>
                <a:ext uri="{FF2B5EF4-FFF2-40B4-BE49-F238E27FC236}">
                  <a16:creationId xmlns:a16="http://schemas.microsoft.com/office/drawing/2014/main" id="{C5F9090C-11D8-4272-815D-11B1911DA3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8" name="Freeform 56">
              <a:extLst>
                <a:ext uri="{FF2B5EF4-FFF2-40B4-BE49-F238E27FC236}">
                  <a16:creationId xmlns:a16="http://schemas.microsoft.com/office/drawing/2014/main" id="{A361F786-6FA9-4EAD-81EF-BF4734D466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9" name="Freeform 57">
              <a:extLst>
                <a:ext uri="{FF2B5EF4-FFF2-40B4-BE49-F238E27FC236}">
                  <a16:creationId xmlns:a16="http://schemas.microsoft.com/office/drawing/2014/main" id="{63B2A436-CEC8-477C-ACDD-6E5D2ABBC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0" name="Freeform 58">
              <a:extLst>
                <a:ext uri="{FF2B5EF4-FFF2-40B4-BE49-F238E27FC236}">
                  <a16:creationId xmlns:a16="http://schemas.microsoft.com/office/drawing/2014/main" id="{7FAE92CD-EBFF-4DB4-9F5D-00D33E902E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15E1486-D201-3388-3A35-62F6C717B6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6398" y="581026"/>
            <a:ext cx="6524587" cy="938212"/>
          </a:xfrm>
        </p:spPr>
        <p:txBody>
          <a:bodyPr>
            <a:normAutofit/>
          </a:bodyPr>
          <a:lstStyle/>
          <a:p>
            <a:r>
              <a:rPr lang="en-US" u="sng" dirty="0">
                <a:solidFill>
                  <a:schemeClr val="bg2">
                    <a:lumMod val="75000"/>
                  </a:schemeClr>
                </a:solidFill>
              </a:rPr>
              <a:t>Neo4j Admin Bulk Import:</a:t>
            </a:r>
          </a:p>
        </p:txBody>
      </p:sp>
      <p:pic>
        <p:nvPicPr>
          <p:cNvPr id="9" name="Content Placeholder 8" descr="A screen shot of a computer&#10;&#10;Description automatically generated">
            <a:extLst>
              <a:ext uri="{FF2B5EF4-FFF2-40B4-BE49-F238E27FC236}">
                <a16:creationId xmlns:a16="http://schemas.microsoft.com/office/drawing/2014/main" id="{D14C6882-D3C3-F543-5712-D3699DEB488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462" r="23827"/>
          <a:stretch/>
        </p:blipFill>
        <p:spPr>
          <a:xfrm>
            <a:off x="-5597" y="1"/>
            <a:ext cx="4635583" cy="3427413"/>
          </a:xfrm>
          <a:custGeom>
            <a:avLst/>
            <a:gdLst/>
            <a:ahLst/>
            <a:cxnLst/>
            <a:rect l="l" t="t" r="r" b="b"/>
            <a:pathLst>
              <a:path w="4635583" h="3427413">
                <a:moveTo>
                  <a:pt x="0" y="0"/>
                </a:moveTo>
                <a:lnTo>
                  <a:pt x="4635583" y="0"/>
                </a:lnTo>
                <a:lnTo>
                  <a:pt x="4635583" y="3427413"/>
                </a:lnTo>
                <a:lnTo>
                  <a:pt x="0" y="3427413"/>
                </a:lnTo>
                <a:close/>
              </a:path>
            </a:pathLst>
          </a:cu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2BD88F0-569E-42C3-2E51-86C8565480D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20469" r="3" b="9968"/>
          <a:stretch/>
        </p:blipFill>
        <p:spPr>
          <a:xfrm>
            <a:off x="-5597" y="3427414"/>
            <a:ext cx="4635583" cy="3430587"/>
          </a:xfrm>
          <a:custGeom>
            <a:avLst/>
            <a:gdLst/>
            <a:ahLst/>
            <a:cxnLst/>
            <a:rect l="l" t="t" r="r" b="b"/>
            <a:pathLst>
              <a:path w="4635583" h="3430587">
                <a:moveTo>
                  <a:pt x="0" y="0"/>
                </a:moveTo>
                <a:lnTo>
                  <a:pt x="4635583" y="0"/>
                </a:lnTo>
                <a:lnTo>
                  <a:pt x="4635583" y="3430587"/>
                </a:lnTo>
                <a:lnTo>
                  <a:pt x="0" y="3430587"/>
                </a:lnTo>
                <a:close/>
              </a:path>
            </a:pathLst>
          </a:custGeom>
        </p:spPr>
      </p:pic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E104AA93-67FD-43AC-92F9-5840A89E43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32483" y="-464"/>
            <a:ext cx="2646" cy="6858465"/>
          </a:xfrm>
          <a:prstGeom prst="line">
            <a:avLst/>
          </a:prstGeom>
          <a:solidFill>
            <a:schemeClr val="tx2">
              <a:alpha val="60000"/>
            </a:schemeClr>
          </a:solidFill>
          <a:ln w="19050">
            <a:solidFill>
              <a:schemeClr val="tx2">
                <a:alpha val="60000"/>
              </a:schemeClr>
            </a:solidFill>
          </a:ln>
          <a:effectLst>
            <a:outerShdw blurRad="50800" dist="38100" dir="2700000" algn="tl" rotWithShape="0">
              <a:srgbClr val="000000">
                <a:alpha val="58000"/>
              </a:srgbClr>
            </a:outerShdw>
          </a:effectLst>
        </p:spPr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95AE1CAD-A877-4C0B-91F7-CA9C684C94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-5597" y="3427414"/>
            <a:ext cx="4635583" cy="0"/>
          </a:xfrm>
          <a:prstGeom prst="line">
            <a:avLst/>
          </a:prstGeom>
          <a:solidFill>
            <a:schemeClr val="tx2">
              <a:alpha val="60000"/>
            </a:schemeClr>
          </a:solidFill>
          <a:ln w="19050">
            <a:solidFill>
              <a:schemeClr val="tx2">
                <a:alpha val="60000"/>
              </a:schemeClr>
            </a:solidFill>
          </a:ln>
          <a:effectLst>
            <a:outerShdw blurRad="50800" dist="38100" dir="2700000" algn="tl" rotWithShape="0">
              <a:srgbClr val="000000">
                <a:alpha val="58000"/>
              </a:srgbClr>
            </a:outerShdw>
          </a:effectLst>
        </p:spPr>
      </p:cxnSp>
      <p:sp>
        <p:nvSpPr>
          <p:cNvPr id="143" name="Content Placeholder 16">
            <a:extLst>
              <a:ext uri="{FF2B5EF4-FFF2-40B4-BE49-F238E27FC236}">
                <a16:creationId xmlns:a16="http://schemas.microsoft.com/office/drawing/2014/main" id="{399F7243-6C56-A67B-12E7-45E5F91D90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5383" y="1748029"/>
            <a:ext cx="7201271" cy="3874417"/>
          </a:xfrm>
        </p:spPr>
        <p:txBody>
          <a:bodyPr>
            <a:normAutofit fontScale="85000" lnSpcReduction="10000"/>
          </a:bodyPr>
          <a:lstStyle/>
          <a:p>
            <a:pPr marL="0" marR="0" indent="0">
              <a:lnSpc>
                <a:spcPct val="70000"/>
              </a:lnSpc>
              <a:spcAft>
                <a:spcPts val="800"/>
              </a:spcAft>
              <a:buNone/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bin\neo4j-admin database import full ^</a:t>
            </a:r>
          </a:p>
          <a:p>
            <a:pPr marL="0" marR="0" indent="0">
              <a:lnSpc>
                <a:spcPct val="70000"/>
              </a:lnSpc>
              <a:spcAft>
                <a:spcPts val="800"/>
              </a:spcAft>
              <a:buNone/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--nodes="D:\CIS612_Final_Project\neo4j_import\movies_nodes.csv" ^</a:t>
            </a:r>
          </a:p>
          <a:p>
            <a:pPr marL="0" marR="0" indent="0">
              <a:lnSpc>
                <a:spcPct val="70000"/>
              </a:lnSpc>
              <a:spcAft>
                <a:spcPts val="800"/>
              </a:spcAft>
              <a:buNone/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--nodes="D:\CIS612_Final_Project\neo4j_import\entities_nodes.csv" ^</a:t>
            </a:r>
          </a:p>
          <a:p>
            <a:pPr marL="0" marR="0" indent="0">
              <a:lnSpc>
                <a:spcPct val="70000"/>
              </a:lnSpc>
              <a:spcAft>
                <a:spcPts val="800"/>
              </a:spcAft>
              <a:buNone/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--nodes="D:\CIS612_Final_Project\neo4j_import\triples_entities_nodes.csv" ^</a:t>
            </a:r>
          </a:p>
          <a:p>
            <a:pPr marL="0" marR="0" indent="0">
              <a:lnSpc>
                <a:spcPct val="70000"/>
              </a:lnSpc>
              <a:spcAft>
                <a:spcPts val="800"/>
              </a:spcAft>
              <a:buNone/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--relationships="D:\CIS612_Final_Project\neo4j_import\movies_entities_rels.csv" ^</a:t>
            </a:r>
          </a:p>
          <a:p>
            <a:pPr marL="0" marR="0" indent="0">
              <a:lnSpc>
                <a:spcPct val="70000"/>
              </a:lnSpc>
              <a:spcAft>
                <a:spcPts val="800"/>
              </a:spcAft>
              <a:buNone/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--relationships="D:\CIS612_Final_Project\neo4j_import\triples_rels.csv" ^</a:t>
            </a:r>
          </a:p>
          <a:p>
            <a:pPr marL="0" marR="0" indent="0">
              <a:lnSpc>
                <a:spcPct val="70000"/>
              </a:lnSpc>
              <a:spcAft>
                <a:spcPts val="800"/>
              </a:spcAft>
              <a:buNone/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--relationships="D:\CIS612_Final_Project\neo4j_import\movies_triples_rels.csv" ^</a:t>
            </a:r>
          </a:p>
          <a:p>
            <a:pPr marL="0" marR="0" indent="0">
              <a:lnSpc>
                <a:spcPct val="70000"/>
              </a:lnSpc>
              <a:spcAft>
                <a:spcPts val="800"/>
              </a:spcAft>
              <a:buNone/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--overwrite-destination=true ^</a:t>
            </a:r>
          </a:p>
          <a:p>
            <a:pPr marL="0" marR="0" indent="0">
              <a:lnSpc>
                <a:spcPct val="70000"/>
              </a:lnSpc>
              <a:spcAft>
                <a:spcPts val="800"/>
              </a:spcAft>
              <a:buNone/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--verbose ^</a:t>
            </a:r>
          </a:p>
          <a:p>
            <a:pPr marL="0" marR="0" indent="0">
              <a:lnSpc>
                <a:spcPct val="70000"/>
              </a:lnSpc>
              <a:spcAft>
                <a:spcPts val="800"/>
              </a:spcAft>
              <a:buNone/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neo4j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87783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0E87A6-FB88-1C37-8DFC-EAFE18097B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6716" y="624868"/>
            <a:ext cx="3060909" cy="1478570"/>
          </a:xfrm>
        </p:spPr>
        <p:txBody>
          <a:bodyPr>
            <a:normAutofit fontScale="90000"/>
          </a:bodyPr>
          <a:lstStyle/>
          <a:p>
            <a:r>
              <a:rPr lang="en-US" u="sng" dirty="0">
                <a:solidFill>
                  <a:schemeClr val="tx2">
                    <a:lumMod val="75000"/>
                  </a:schemeClr>
                </a:solidFill>
              </a:rPr>
              <a:t>Neo4J GRAPH visualization: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F762CA-BA73-5285-5382-E4BDC12E6D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836" y="2463799"/>
            <a:ext cx="3867452" cy="232568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FFFFFF"/>
                </a:solidFill>
              </a:rPr>
              <a:t>Graph Visualization Issue: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FFFFFF"/>
                </a:solidFill>
              </a:rPr>
              <a:t>The dataset includes more than 200K movies, but the slide visualizes only 10 movies due to Neo4j's limitation in rendering the full graph.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1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7" name="Picture 6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62F21A28-31B4-8B4A-33AF-BD6356F48A4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161" r="8600" b="-1"/>
          <a:stretch/>
        </p:blipFill>
        <p:spPr>
          <a:xfrm>
            <a:off x="4436175" y="1005738"/>
            <a:ext cx="7408135" cy="4850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4305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F35ED3-F72C-A2A3-803F-75BAE1E5CB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757236"/>
            <a:ext cx="9905999" cy="5935664"/>
          </a:xfrm>
        </p:spPr>
        <p:txBody>
          <a:bodyPr>
            <a:normAutofit fontScale="70000" lnSpcReduction="20000"/>
          </a:bodyPr>
          <a:lstStyle/>
          <a:p>
            <a:r>
              <a:rPr lang="en-US" u="sng" dirty="0"/>
              <a:t>Nodes:</a:t>
            </a:r>
          </a:p>
          <a:p>
            <a:pPr lvl="1"/>
            <a:r>
              <a:rPr lang="en-US" dirty="0"/>
              <a:t>Movies:</a:t>
            </a:r>
          </a:p>
          <a:p>
            <a:pPr marL="457200" lvl="1" indent="0">
              <a:buNone/>
            </a:pPr>
            <a:r>
              <a:rPr lang="en-US" dirty="0"/>
              <a:t>	Properties: Title, Release Date, Budget, Runtime, Vote Average, Language, Revenue, etc.</a:t>
            </a:r>
            <a:endParaRPr lang="en-US" u="sng" dirty="0"/>
          </a:p>
          <a:p>
            <a:pPr lvl="1"/>
            <a:r>
              <a:rPr lang="en-US" dirty="0"/>
              <a:t>Person: (Actors, Directors, Writers, Producers, Music Composers, Directors of Photography (DOP))</a:t>
            </a:r>
          </a:p>
          <a:p>
            <a:pPr lvl="1"/>
            <a:r>
              <a:rPr lang="en-US" dirty="0"/>
              <a:t>Genre: (e.g., Action, Comedy)</a:t>
            </a:r>
          </a:p>
          <a:p>
            <a:pPr lvl="1"/>
            <a:r>
              <a:rPr lang="en-US" dirty="0"/>
              <a:t>Language: (e.g., English, Spanish)</a:t>
            </a:r>
          </a:p>
          <a:p>
            <a:pPr lvl="1"/>
            <a:r>
              <a:rPr lang="en-US" dirty="0"/>
              <a:t>Company: (e.g., Warner Bros.)</a:t>
            </a:r>
          </a:p>
          <a:p>
            <a:pPr lvl="1"/>
            <a:r>
              <a:rPr lang="en-US" dirty="0"/>
              <a:t>Country: (e.g., USA, UK)</a:t>
            </a:r>
          </a:p>
          <a:p>
            <a:r>
              <a:rPr lang="en-US" u="sng" dirty="0"/>
              <a:t>Relationships:</a:t>
            </a:r>
          </a:p>
          <a:p>
            <a:pPr marL="457200" lvl="1" indent="0">
              <a:buNone/>
            </a:pPr>
            <a:r>
              <a:rPr lang="en-US" dirty="0"/>
              <a:t>Pre-defined such as:</a:t>
            </a:r>
          </a:p>
          <a:p>
            <a:pPr lvl="1"/>
            <a:r>
              <a:rPr lang="en-US" dirty="0"/>
              <a:t>BELONGS_TO_GENRE (Movie → Genre)</a:t>
            </a:r>
          </a:p>
          <a:p>
            <a:pPr lvl="1"/>
            <a:r>
              <a:rPr lang="en-US" dirty="0"/>
              <a:t>SPOKEN_IN (Movie → Language)</a:t>
            </a:r>
          </a:p>
          <a:p>
            <a:pPr lvl="1"/>
            <a:r>
              <a:rPr lang="en-US" dirty="0"/>
              <a:t>PRODUCTION_COMPANY (Movie → Company)</a:t>
            </a:r>
          </a:p>
          <a:p>
            <a:pPr lvl="1"/>
            <a:r>
              <a:rPr lang="en-US" dirty="0"/>
              <a:t>PRODUCED_IN (Movie → Country)</a:t>
            </a:r>
          </a:p>
          <a:p>
            <a:pPr lvl="1"/>
            <a:r>
              <a:rPr lang="en-US" dirty="0"/>
              <a:t>ACTED_IN, DIRECTED_BY, WRITTEN_BY, PRODUCED_BY, COMPOSED_BY, DOP_BY (Person ↔ Movie)</a:t>
            </a:r>
          </a:p>
          <a:p>
            <a:r>
              <a:rPr lang="en-US" u="sng" dirty="0"/>
              <a:t>NLP-Extracted:</a:t>
            </a:r>
          </a:p>
          <a:p>
            <a:pPr marL="457200" lvl="1" indent="0">
              <a:buNone/>
            </a:pPr>
            <a:r>
              <a:rPr lang="en-US" dirty="0"/>
              <a:t>Semantic triples (Subject-Predicate-Object) such as:</a:t>
            </a:r>
          </a:p>
          <a:p>
            <a:pPr lvl="2"/>
            <a:r>
              <a:rPr lang="en-US" dirty="0"/>
              <a:t>HAS_SUBJECT (Movie → Subject)</a:t>
            </a:r>
          </a:p>
          <a:p>
            <a:pPr lvl="2"/>
            <a:r>
              <a:rPr lang="en-US" dirty="0"/>
              <a:t>HAS_OBJECT (Movie → Object)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9FF1E81-194B-C1AE-05CC-3C7FB5D853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65100"/>
            <a:ext cx="9905998" cy="627670"/>
          </a:xfrm>
        </p:spPr>
        <p:txBody>
          <a:bodyPr/>
          <a:lstStyle/>
          <a:p>
            <a:r>
              <a:rPr lang="en-US" u="sng" dirty="0">
                <a:solidFill>
                  <a:schemeClr val="bg2">
                    <a:lumMod val="75000"/>
                  </a:schemeClr>
                </a:solidFill>
              </a:rPr>
              <a:t>Contents in neo4J:</a:t>
            </a:r>
          </a:p>
        </p:txBody>
      </p:sp>
    </p:spTree>
    <p:extLst>
      <p:ext uri="{BB962C8B-B14F-4D97-AF65-F5344CB8AC3E}">
        <p14:creationId xmlns:p14="http://schemas.microsoft.com/office/powerpoint/2010/main" val="165303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B3C800-DC50-815C-9799-3CAAB5167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8712" y="228600"/>
            <a:ext cx="10390187" cy="710220"/>
          </a:xfrm>
        </p:spPr>
        <p:txBody>
          <a:bodyPr/>
          <a:lstStyle/>
          <a:p>
            <a:r>
              <a:rPr lang="en-US" u="sng" dirty="0">
                <a:solidFill>
                  <a:schemeClr val="bg2">
                    <a:lumMod val="75000"/>
                  </a:schemeClr>
                </a:solidFill>
              </a:rPr>
              <a:t>Problem Faced While Building the QA System: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0EB2CB-8308-025B-68A1-1D1FCE5AE0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049336"/>
            <a:ext cx="9905999" cy="5395913"/>
          </a:xfrm>
        </p:spPr>
        <p:txBody>
          <a:bodyPr>
            <a:normAutofit/>
          </a:bodyPr>
          <a:lstStyle/>
          <a:p>
            <a:r>
              <a:rPr lang="en-US" dirty="0"/>
              <a:t>Initial Plan:</a:t>
            </a:r>
          </a:p>
          <a:p>
            <a:pPr marL="457200" lvl="1" indent="0">
              <a:buNone/>
            </a:pPr>
            <a:r>
              <a:rPr lang="en-US" dirty="0"/>
              <a:t>We planned to use </a:t>
            </a:r>
            <a:r>
              <a:rPr lang="en-US" dirty="0" err="1"/>
              <a:t>Neosemantics</a:t>
            </a:r>
            <a:r>
              <a:rPr lang="en-US" dirty="0"/>
              <a:t> (n10s) to build the QA system using SPARQL, which would enable semantic queries on RDF data.</a:t>
            </a:r>
          </a:p>
          <a:p>
            <a:r>
              <a:rPr lang="en-US" dirty="0"/>
              <a:t>Issue Encountered:</a:t>
            </a:r>
          </a:p>
          <a:p>
            <a:pPr marL="457200" lvl="1" indent="0">
              <a:buNone/>
            </a:pPr>
            <a:r>
              <a:rPr lang="en-US" dirty="0"/>
              <a:t>The newer version of Neo4j no longer supports </a:t>
            </a:r>
            <a:r>
              <a:rPr lang="en-US" dirty="0" err="1"/>
              <a:t>Neosemantics</a:t>
            </a:r>
            <a:r>
              <a:rPr lang="en-US" dirty="0"/>
              <a:t>, limiting our ability to integrate RDF data and execute SPARQL queries.</a:t>
            </a:r>
          </a:p>
          <a:p>
            <a:r>
              <a:rPr lang="en-US" dirty="0"/>
              <a:t>Solution Implemented:</a:t>
            </a:r>
          </a:p>
          <a:p>
            <a:pPr lvl="1"/>
            <a:r>
              <a:rPr lang="en-US" dirty="0"/>
              <a:t>Adapted the system to use Cypher Queries, leveraging Neo4j’s native query language to design the Q&amp;A functionality.</a:t>
            </a:r>
          </a:p>
          <a:p>
            <a:pPr lvl="1"/>
            <a:r>
              <a:rPr lang="en-US" dirty="0"/>
              <a:t>Focused on efficiently querying the graph database while ensuring semantic relationships were maintained.</a:t>
            </a:r>
          </a:p>
        </p:txBody>
      </p:sp>
    </p:spTree>
    <p:extLst>
      <p:ext uri="{BB962C8B-B14F-4D97-AF65-F5344CB8AC3E}">
        <p14:creationId xmlns:p14="http://schemas.microsoft.com/office/powerpoint/2010/main" val="560495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FE12DD-2464-67CA-66C3-34090688FF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5863" y="42950"/>
            <a:ext cx="9905998" cy="819670"/>
          </a:xfrm>
        </p:spPr>
        <p:txBody>
          <a:bodyPr/>
          <a:lstStyle/>
          <a:p>
            <a:r>
              <a:rPr lang="en-US" u="sng" dirty="0">
                <a:solidFill>
                  <a:schemeClr val="bg2">
                    <a:lumMod val="75000"/>
                  </a:schemeClr>
                </a:solidFill>
              </a:rPr>
              <a:t>Predefined Cypher Queries for QA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158858-FD18-F082-CD95-895B0782A4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592137"/>
            <a:ext cx="9905999" cy="354171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Overview:</a:t>
            </a:r>
          </a:p>
          <a:p>
            <a:pPr lvl="1"/>
            <a:r>
              <a:rPr lang="en-US" dirty="0"/>
              <a:t>Developed predefined Cypher queries to execute when a user's question matches a specific intent pattern.</a:t>
            </a:r>
          </a:p>
          <a:p>
            <a:pPr lvl="1"/>
            <a:r>
              <a:rPr lang="en-US" dirty="0"/>
              <a:t>This approach integrates data preprocessing, NLP, graph database design, and real-time query execution to meet the application's objectives.</a:t>
            </a:r>
          </a:p>
          <a:p>
            <a:r>
              <a:rPr lang="en-US" dirty="0"/>
              <a:t>Capabilities:</a:t>
            </a:r>
          </a:p>
          <a:p>
            <a:pPr lvl="1"/>
            <a:r>
              <a:rPr lang="en-US" dirty="0"/>
              <a:t>Enables answering analytical and predefined questions seamlessly.</a:t>
            </a:r>
          </a:p>
          <a:p>
            <a:r>
              <a:rPr lang="en-US" dirty="0"/>
              <a:t>Examples of Questions Answered by the QA System: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6D581C-0234-6D53-86AC-E1C2E2F18C1F}"/>
              </a:ext>
            </a:extLst>
          </p:cNvPr>
          <p:cNvSpPr txBox="1"/>
          <p:nvPr/>
        </p:nvSpPr>
        <p:spPr>
          <a:xfrm>
            <a:off x="976313" y="4023905"/>
            <a:ext cx="4763729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u="sng" dirty="0">
                <a:solidFill>
                  <a:schemeClr val="bg2">
                    <a:lumMod val="50000"/>
                  </a:schemeClr>
                </a:solidFill>
              </a:rPr>
              <a:t>Direct questions:</a:t>
            </a:r>
            <a:endParaRPr lang="en-US" u="sng" dirty="0">
              <a:solidFill>
                <a:schemeClr val="bg2">
                  <a:lumMod val="50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Who directed </a:t>
            </a:r>
            <a:r>
              <a:rPr lang="en-US" i="1" dirty="0"/>
              <a:t>Inception</a:t>
            </a:r>
            <a:r>
              <a:rPr lang="en-US" dirty="0">
                <a:latin typeface="Algerian" panose="04020705040A02060702" pitchFamily="82" charset="0"/>
              </a:rPr>
              <a:t>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Which movies belong to the </a:t>
            </a:r>
            <a:r>
              <a:rPr lang="en-US" i="1" dirty="0"/>
              <a:t>Action</a:t>
            </a:r>
            <a:r>
              <a:rPr lang="en-US" dirty="0"/>
              <a:t> genre</a:t>
            </a:r>
            <a:r>
              <a:rPr lang="en-US" dirty="0">
                <a:latin typeface="Algerian" panose="04020705040A02060702" pitchFamily="82" charset="0"/>
              </a:rPr>
              <a:t>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What languages does </a:t>
            </a:r>
            <a:r>
              <a:rPr lang="en-US" i="1" dirty="0"/>
              <a:t>Parasite</a:t>
            </a:r>
            <a:r>
              <a:rPr lang="en-US" dirty="0"/>
              <a:t> have</a:t>
            </a:r>
            <a:r>
              <a:rPr lang="en-US" dirty="0">
                <a:latin typeface="Algerian" panose="04020705040A02060702" pitchFamily="82" charset="0"/>
              </a:rPr>
              <a:t>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Who are the actors in </a:t>
            </a:r>
            <a:r>
              <a:rPr lang="en-US" i="1" dirty="0"/>
              <a:t>The Godfather</a:t>
            </a:r>
            <a:r>
              <a:rPr lang="en-US" dirty="0">
                <a:latin typeface="Algerian" panose="04020705040A02060702" pitchFamily="82" charset="0"/>
              </a:rPr>
              <a:t>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Which company produced </a:t>
            </a:r>
            <a:r>
              <a:rPr lang="en-US" i="1" dirty="0"/>
              <a:t>Titanic</a:t>
            </a:r>
            <a:r>
              <a:rPr lang="en-US" dirty="0">
                <a:latin typeface="Algerian" panose="04020705040A02060702" pitchFamily="82" charset="0"/>
              </a:rPr>
              <a:t>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What is the revenue of </a:t>
            </a:r>
            <a:r>
              <a:rPr lang="en-US" i="1" dirty="0"/>
              <a:t>Avatar</a:t>
            </a:r>
            <a:r>
              <a:rPr lang="en-US" dirty="0">
                <a:latin typeface="Algerian" panose="04020705040A02060702" pitchFamily="82" charset="0"/>
              </a:rPr>
              <a:t>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Give all details of </a:t>
            </a:r>
            <a:r>
              <a:rPr lang="en-US" i="1" dirty="0"/>
              <a:t>Interstellar</a:t>
            </a:r>
            <a:r>
              <a:rPr lang="en-US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6146F6A-B119-B21C-33BA-75DB8C6BA748}"/>
              </a:ext>
            </a:extLst>
          </p:cNvPr>
          <p:cNvSpPr txBox="1"/>
          <p:nvPr/>
        </p:nvSpPr>
        <p:spPr>
          <a:xfrm>
            <a:off x="5699661" y="4036082"/>
            <a:ext cx="610235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u="sng" dirty="0">
                <a:solidFill>
                  <a:schemeClr val="bg2">
                    <a:lumMod val="50000"/>
                  </a:schemeClr>
                </a:solidFill>
              </a:rPr>
              <a:t>Analytical questions 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What are the top 20 movies in each genre</a:t>
            </a:r>
            <a:r>
              <a:rPr lang="en-US" dirty="0">
                <a:latin typeface="Algerian" panose="04020705040A02060702" pitchFamily="82" charset="0"/>
              </a:rPr>
              <a:t>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Who are the top 5 most successful actors</a:t>
            </a:r>
            <a:r>
              <a:rPr lang="en-US" dirty="0">
                <a:latin typeface="Algerian" panose="04020705040A02060702" pitchFamily="82" charset="0"/>
              </a:rPr>
              <a:t>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Which genres were most successful in 2020</a:t>
            </a:r>
            <a:r>
              <a:rPr lang="en-US" dirty="0">
                <a:latin typeface="Algerian" panose="04020705040A02060702" pitchFamily="82" charset="0"/>
              </a:rPr>
              <a:t>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Who are the top 5 most successful directors by average movie rating</a:t>
            </a:r>
            <a:r>
              <a:rPr lang="en-US" dirty="0">
                <a:latin typeface="Algerian" panose="04020705040A02060702" pitchFamily="82" charset="0"/>
              </a:rPr>
              <a:t>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Which production companies have the most successful movies</a:t>
            </a:r>
            <a:r>
              <a:rPr lang="en-US" dirty="0">
                <a:latin typeface="Algerian" panose="04020705040A02060702" pitchFamily="82" charset="0"/>
              </a:rPr>
              <a:t>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What is the yearly box office trend</a:t>
            </a:r>
            <a:r>
              <a:rPr lang="en-US" dirty="0">
                <a:latin typeface="Algerian" panose="04020705040A02060702" pitchFamily="82" charset="0"/>
              </a:rPr>
              <a:t>?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45BE639-3645-68DB-C151-72F2D44BFA98}"/>
              </a:ext>
            </a:extLst>
          </p:cNvPr>
          <p:cNvCxnSpPr/>
          <p:nvPr/>
        </p:nvCxnSpPr>
        <p:spPr>
          <a:xfrm>
            <a:off x="5701943" y="4102786"/>
            <a:ext cx="0" cy="2451914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63651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00842-ABBA-9B74-3BE5-A9ED87F8E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113" y="152400"/>
            <a:ext cx="9905998" cy="710220"/>
          </a:xfrm>
        </p:spPr>
        <p:txBody>
          <a:bodyPr/>
          <a:lstStyle/>
          <a:p>
            <a:r>
              <a:rPr lang="en-US" u="sng" dirty="0">
                <a:solidFill>
                  <a:schemeClr val="bg2">
                    <a:lumMod val="75000"/>
                  </a:schemeClr>
                </a:solidFill>
              </a:rPr>
              <a:t>Building Question answer system: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7730F3-1D02-9E59-1B78-A87C80A8CD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769937"/>
            <a:ext cx="9905999" cy="497046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Objective:</a:t>
            </a:r>
          </a:p>
          <a:p>
            <a:pPr lvl="1"/>
            <a:r>
              <a:rPr lang="en-US" dirty="0"/>
              <a:t>To understand and process user queries before generating responses in the QA system.</a:t>
            </a:r>
          </a:p>
          <a:p>
            <a:r>
              <a:rPr lang="en-US" dirty="0"/>
              <a:t>Process:</a:t>
            </a:r>
          </a:p>
          <a:p>
            <a:pPr lvl="1"/>
            <a:r>
              <a:rPr lang="en-US" dirty="0"/>
              <a:t>Parse the user's question to identify intent, pattern, and entities.</a:t>
            </a:r>
          </a:p>
          <a:p>
            <a:pPr lvl="1"/>
            <a:r>
              <a:rPr lang="en-US" dirty="0"/>
              <a:t>Convert the parsed input into a Cypher query for execution.</a:t>
            </a:r>
          </a:p>
          <a:p>
            <a:r>
              <a:rPr lang="en-US" dirty="0"/>
              <a:t>Example:</a:t>
            </a:r>
          </a:p>
          <a:p>
            <a:pPr lvl="1"/>
            <a:r>
              <a:rPr lang="en-US" dirty="0"/>
              <a:t>Input Question: "Who is the director of Movie X?“</a:t>
            </a:r>
          </a:p>
          <a:p>
            <a:pPr lvl="1"/>
            <a:r>
              <a:rPr lang="en-US" dirty="0"/>
              <a:t>Parsed Intent: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Generated Cypher Query:</a:t>
            </a:r>
          </a:p>
          <a:p>
            <a:pPr lvl="1"/>
            <a:endParaRPr lang="en-US" dirty="0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CF73F577-8292-D1B6-93B8-E70B123382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33285" y="5740290"/>
            <a:ext cx="5877572" cy="877163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MATCH (</a:t>
            </a:r>
            <a:r>
              <a:rPr kumimoji="0" lang="en-US" altLang="en-US" sz="17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m:Movie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)&lt;-[:DIRECTED_BY]-&gt;(</a:t>
            </a:r>
            <a:r>
              <a:rPr kumimoji="0" lang="en-US" altLang="en-US" sz="17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d:Person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)</a:t>
            </a:r>
            <a:b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</a:b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WHERE </a:t>
            </a:r>
            <a:r>
              <a:rPr kumimoji="0" lang="en-US" altLang="en-US" sz="17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toLower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(</a:t>
            </a:r>
            <a:r>
              <a:rPr kumimoji="0" lang="en-US" altLang="en-US" sz="17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m.title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) = </a:t>
            </a:r>
            <a:r>
              <a:rPr kumimoji="0" lang="en-US" altLang="en-US" sz="17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toLower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($</a:t>
            </a:r>
            <a:r>
              <a:rPr kumimoji="0" lang="en-US" altLang="en-US" sz="17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movie_title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)</a:t>
            </a:r>
            <a:b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</a:b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RETURN d.name AS director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C1A67E91-253D-69E2-411D-5F61708758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39635" y="4260850"/>
            <a:ext cx="5877572" cy="877163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'intent'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: 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'</a:t>
            </a:r>
            <a:r>
              <a:rPr kumimoji="0" lang="en-US" altLang="en-US" sz="17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FindDirector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'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,</a:t>
            </a:r>
            <a:b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'pattern'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: </a:t>
            </a:r>
            <a:r>
              <a:rPr kumimoji="0" lang="en-US" altLang="en-US" sz="17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r'who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\s+(</a:t>
            </a:r>
            <a:r>
              <a:rPr kumimoji="0" lang="en-US" altLang="en-US" sz="17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directed|is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 the director of)\s+(?P&lt;Movie&gt;.+)'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,</a:t>
            </a:r>
            <a:b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'entities'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: [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'Movie'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]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4847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219B2-6524-C3E3-3966-0CF13DD036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4" y="266700"/>
            <a:ext cx="9905998" cy="729270"/>
          </a:xfrm>
        </p:spPr>
        <p:txBody>
          <a:bodyPr/>
          <a:lstStyle/>
          <a:p>
            <a:r>
              <a:rPr lang="en-US" u="sng" dirty="0">
                <a:solidFill>
                  <a:schemeClr val="bg2">
                    <a:lumMod val="75000"/>
                  </a:schemeClr>
                </a:solidFill>
              </a:rPr>
              <a:t>Goal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56399C-9881-8321-CB50-9ACA448905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4" y="1112836"/>
            <a:ext cx="9905999" cy="453231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Building a Robust Movie QA System.</a:t>
            </a:r>
          </a:p>
          <a:p>
            <a:pPr lvl="1"/>
            <a:r>
              <a:rPr lang="en-US" dirty="0"/>
              <a:t>Using Natural Language Processing (NLP) and NEO4J Graph Database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Key Achievements:</a:t>
            </a:r>
          </a:p>
          <a:p>
            <a:pPr lvl="1"/>
            <a:r>
              <a:rPr lang="en-US" dirty="0"/>
              <a:t>Data Collection and Preparation</a:t>
            </a:r>
          </a:p>
          <a:p>
            <a:pPr lvl="1"/>
            <a:r>
              <a:rPr lang="en-US" dirty="0"/>
              <a:t>Triples Extraction with NLP</a:t>
            </a:r>
          </a:p>
          <a:p>
            <a:pPr lvl="1"/>
            <a:r>
              <a:rPr lang="en-US" dirty="0"/>
              <a:t>Entity-Relation Mapping</a:t>
            </a:r>
          </a:p>
          <a:p>
            <a:pPr lvl="1"/>
            <a:r>
              <a:rPr lang="en-US" dirty="0"/>
              <a:t>Knowledge Graph Construction</a:t>
            </a:r>
          </a:p>
          <a:p>
            <a:pPr lvl="1"/>
            <a:r>
              <a:rPr lang="en-US" dirty="0"/>
              <a:t>Query Parsing (Natural Language)</a:t>
            </a:r>
          </a:p>
          <a:p>
            <a:pPr lvl="1"/>
            <a:r>
              <a:rPr lang="en-US" dirty="0"/>
              <a:t>Cypher Query Generation</a:t>
            </a:r>
          </a:p>
          <a:p>
            <a:pPr lvl="1"/>
            <a:r>
              <a:rPr lang="en-US" dirty="0"/>
              <a:t>Graph Query Execution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99093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9AE4726C-1831-4FE3-9A11-227F0DC2F0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2" name="Rectangle 11">
              <a:extLst>
                <a:ext uri="{FF2B5EF4-FFF2-40B4-BE49-F238E27FC236}">
                  <a16:creationId xmlns:a16="http://schemas.microsoft.com/office/drawing/2014/main" id="{B651D7F7-8C54-448E-A268-1CBFAD87D4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2">
              <a:extLst>
                <a:ext uri="{FF2B5EF4-FFF2-40B4-BE49-F238E27FC236}">
                  <a16:creationId xmlns:a16="http://schemas.microsoft.com/office/drawing/2014/main" id="{E3B56E94-40E1-489A-98B2-A3238D66A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6378D23-492C-326C-CB9A-F3449E129C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2151" y="746124"/>
            <a:ext cx="6160522" cy="1350963"/>
          </a:xfrm>
        </p:spPr>
        <p:txBody>
          <a:bodyPr>
            <a:normAutofit/>
          </a:bodyPr>
          <a:lstStyle/>
          <a:p>
            <a:r>
              <a:rPr lang="en-US" u="sng" dirty="0">
                <a:solidFill>
                  <a:schemeClr val="bg2">
                    <a:lumMod val="75000"/>
                  </a:schemeClr>
                </a:solidFill>
              </a:rPr>
              <a:t>Testing QA system on console: 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2A46CDDF-4884-D6DC-7B4A-EBCB19BA5FE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130" r="60032" b="1"/>
          <a:stretch/>
        </p:blipFill>
        <p:spPr>
          <a:xfrm>
            <a:off x="7551665" y="10"/>
            <a:ext cx="4635583" cy="685799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E916825F-759B-4F1A-BA80-AF7137691E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AF64541-DE3B-4DBB-84E1-907956469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6">
              <a:extLst>
                <a:ext uri="{FF2B5EF4-FFF2-40B4-BE49-F238E27FC236}">
                  <a16:creationId xmlns:a16="http://schemas.microsoft.com/office/drawing/2014/main" id="{9175DCC0-514A-4CA1-AD9A-1BB0FFF1B4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7">
              <a:extLst>
                <a:ext uri="{FF2B5EF4-FFF2-40B4-BE49-F238E27FC236}">
                  <a16:creationId xmlns:a16="http://schemas.microsoft.com/office/drawing/2014/main" id="{10371924-94D9-48AF-9D5B-6471775BE8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C964FF9-A41A-438C-A22B-62690C98F1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9">
              <a:extLst>
                <a:ext uri="{FF2B5EF4-FFF2-40B4-BE49-F238E27FC236}">
                  <a16:creationId xmlns:a16="http://schemas.microsoft.com/office/drawing/2014/main" id="{61716CD6-1875-4567-B3E2-364CD0960D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10">
              <a:extLst>
                <a:ext uri="{FF2B5EF4-FFF2-40B4-BE49-F238E27FC236}">
                  <a16:creationId xmlns:a16="http://schemas.microsoft.com/office/drawing/2014/main" id="{31A293D3-7189-453D-AB91-1291AAFF3D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11">
              <a:extLst>
                <a:ext uri="{FF2B5EF4-FFF2-40B4-BE49-F238E27FC236}">
                  <a16:creationId xmlns:a16="http://schemas.microsoft.com/office/drawing/2014/main" id="{87CB4EFE-58B3-4326-9CFB-A2AFADDFA5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249CF4D3-B5A3-4287-BC9D-E9BB8FA6E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13">
              <a:extLst>
                <a:ext uri="{FF2B5EF4-FFF2-40B4-BE49-F238E27FC236}">
                  <a16:creationId xmlns:a16="http://schemas.microsoft.com/office/drawing/2014/main" id="{4D2515F2-4D11-41AF-A6B1-7D084BEA98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14">
              <a:extLst>
                <a:ext uri="{FF2B5EF4-FFF2-40B4-BE49-F238E27FC236}">
                  <a16:creationId xmlns:a16="http://schemas.microsoft.com/office/drawing/2014/main" id="{331BCBF4-0DC2-426E-84B3-AE38E403C9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15">
              <a:extLst>
                <a:ext uri="{FF2B5EF4-FFF2-40B4-BE49-F238E27FC236}">
                  <a16:creationId xmlns:a16="http://schemas.microsoft.com/office/drawing/2014/main" id="{EC8AF156-0BE9-437D-A83B-87364146D0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16">
              <a:extLst>
                <a:ext uri="{FF2B5EF4-FFF2-40B4-BE49-F238E27FC236}">
                  <a16:creationId xmlns:a16="http://schemas.microsoft.com/office/drawing/2014/main" id="{AC8CB256-3F62-4406-88F5-CE2421FF25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17">
              <a:extLst>
                <a:ext uri="{FF2B5EF4-FFF2-40B4-BE49-F238E27FC236}">
                  <a16:creationId xmlns:a16="http://schemas.microsoft.com/office/drawing/2014/main" id="{F3E812EB-415E-4B60-B0FB-65386882CE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18">
              <a:extLst>
                <a:ext uri="{FF2B5EF4-FFF2-40B4-BE49-F238E27FC236}">
                  <a16:creationId xmlns:a16="http://schemas.microsoft.com/office/drawing/2014/main" id="{EB4C95D7-8E6D-45EC-8CA1-9123D718E3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19">
              <a:extLst>
                <a:ext uri="{FF2B5EF4-FFF2-40B4-BE49-F238E27FC236}">
                  <a16:creationId xmlns:a16="http://schemas.microsoft.com/office/drawing/2014/main" id="{83F62FD2-2F62-4495-997C-8BD7F95AB8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20">
              <a:extLst>
                <a:ext uri="{FF2B5EF4-FFF2-40B4-BE49-F238E27FC236}">
                  <a16:creationId xmlns:a16="http://schemas.microsoft.com/office/drawing/2014/main" id="{B7DFE0F9-22A3-4846-8D4E-0D193BD328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21">
              <a:extLst>
                <a:ext uri="{FF2B5EF4-FFF2-40B4-BE49-F238E27FC236}">
                  <a16:creationId xmlns:a16="http://schemas.microsoft.com/office/drawing/2014/main" id="{244DAF25-7415-491A-9FF6-E04BC2DC2E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Freeform 22">
              <a:extLst>
                <a:ext uri="{FF2B5EF4-FFF2-40B4-BE49-F238E27FC236}">
                  <a16:creationId xmlns:a16="http://schemas.microsoft.com/office/drawing/2014/main" id="{7ACA3646-863C-4D00-A58A-62C7FE71CE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Freeform 23">
              <a:extLst>
                <a:ext uri="{FF2B5EF4-FFF2-40B4-BE49-F238E27FC236}">
                  <a16:creationId xmlns:a16="http://schemas.microsoft.com/office/drawing/2014/main" id="{0EA18B38-BD42-45ED-8458-FB205DBC76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Freeform 24">
              <a:extLst>
                <a:ext uri="{FF2B5EF4-FFF2-40B4-BE49-F238E27FC236}">
                  <a16:creationId xmlns:a16="http://schemas.microsoft.com/office/drawing/2014/main" id="{45302917-5DBE-4CF2-B52F-478F93FDDE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Freeform 25">
              <a:extLst>
                <a:ext uri="{FF2B5EF4-FFF2-40B4-BE49-F238E27FC236}">
                  <a16:creationId xmlns:a16="http://schemas.microsoft.com/office/drawing/2014/main" id="{8E61E6FD-D40E-479C-ABE9-2B69AE20D8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Freeform 26">
              <a:extLst>
                <a:ext uri="{FF2B5EF4-FFF2-40B4-BE49-F238E27FC236}">
                  <a16:creationId xmlns:a16="http://schemas.microsoft.com/office/drawing/2014/main" id="{2F4DEB4F-F824-48D7-AF9B-B5D905DCD1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Freeform 27">
              <a:extLst>
                <a:ext uri="{FF2B5EF4-FFF2-40B4-BE49-F238E27FC236}">
                  <a16:creationId xmlns:a16="http://schemas.microsoft.com/office/drawing/2014/main" id="{F76CFA02-6090-4464-B573-BCA350C901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Freeform 28">
              <a:extLst>
                <a:ext uri="{FF2B5EF4-FFF2-40B4-BE49-F238E27FC236}">
                  <a16:creationId xmlns:a16="http://schemas.microsoft.com/office/drawing/2014/main" id="{51BE8BEC-76C7-41FE-AB76-35194C2442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Freeform 29">
              <a:extLst>
                <a:ext uri="{FF2B5EF4-FFF2-40B4-BE49-F238E27FC236}">
                  <a16:creationId xmlns:a16="http://schemas.microsoft.com/office/drawing/2014/main" id="{710F61D4-3B34-45A9-B9B7-CE0373AB49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Freeform 30">
              <a:extLst>
                <a:ext uri="{FF2B5EF4-FFF2-40B4-BE49-F238E27FC236}">
                  <a16:creationId xmlns:a16="http://schemas.microsoft.com/office/drawing/2014/main" id="{451F080F-4CFB-4626-87CA-BB4CACA1C6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Freeform 31">
              <a:extLst>
                <a:ext uri="{FF2B5EF4-FFF2-40B4-BE49-F238E27FC236}">
                  <a16:creationId xmlns:a16="http://schemas.microsoft.com/office/drawing/2014/main" id="{667BBD71-2295-4A66-B76C-F82175C2B0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Freeform 32">
              <a:extLst>
                <a:ext uri="{FF2B5EF4-FFF2-40B4-BE49-F238E27FC236}">
                  <a16:creationId xmlns:a16="http://schemas.microsoft.com/office/drawing/2014/main" id="{B6644DE8-5BD1-4D5F-B245-0D3A21BCE1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A4DE8FD0-E681-4D9C-85C2-BEA4C2B3A0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Freeform 34">
              <a:extLst>
                <a:ext uri="{FF2B5EF4-FFF2-40B4-BE49-F238E27FC236}">
                  <a16:creationId xmlns:a16="http://schemas.microsoft.com/office/drawing/2014/main" id="{D46033BD-1026-4388-B926-9D11E1D7C4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Freeform 35">
              <a:extLst>
                <a:ext uri="{FF2B5EF4-FFF2-40B4-BE49-F238E27FC236}">
                  <a16:creationId xmlns:a16="http://schemas.microsoft.com/office/drawing/2014/main" id="{1FA74D4C-2E28-42C5-A7FA-3C7D6BD8B7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Freeform 36">
              <a:extLst>
                <a:ext uri="{FF2B5EF4-FFF2-40B4-BE49-F238E27FC236}">
                  <a16:creationId xmlns:a16="http://schemas.microsoft.com/office/drawing/2014/main" id="{FADF7B3F-903C-456C-983E-C9868DDAB9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Freeform 37">
              <a:extLst>
                <a:ext uri="{FF2B5EF4-FFF2-40B4-BE49-F238E27FC236}">
                  <a16:creationId xmlns:a16="http://schemas.microsoft.com/office/drawing/2014/main" id="{033F8698-1549-44AD-8DAD-0055D7B807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Freeform 38">
              <a:extLst>
                <a:ext uri="{FF2B5EF4-FFF2-40B4-BE49-F238E27FC236}">
                  <a16:creationId xmlns:a16="http://schemas.microsoft.com/office/drawing/2014/main" id="{F1BDD4B6-46FD-4048-ADF1-32EADD9E5A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Freeform 39">
              <a:extLst>
                <a:ext uri="{FF2B5EF4-FFF2-40B4-BE49-F238E27FC236}">
                  <a16:creationId xmlns:a16="http://schemas.microsoft.com/office/drawing/2014/main" id="{E7F387A7-B3BF-4B1A-BFCA-2D21AD3DFE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Freeform 40">
              <a:extLst>
                <a:ext uri="{FF2B5EF4-FFF2-40B4-BE49-F238E27FC236}">
                  <a16:creationId xmlns:a16="http://schemas.microsoft.com/office/drawing/2014/main" id="{7A1B6BC8-EA82-459D-A0E0-4EBE394E71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2" name="Freeform 41">
              <a:extLst>
                <a:ext uri="{FF2B5EF4-FFF2-40B4-BE49-F238E27FC236}">
                  <a16:creationId xmlns:a16="http://schemas.microsoft.com/office/drawing/2014/main" id="{8B94E190-DDC2-4545-906F-A1699BD73D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3" name="Freeform 42">
              <a:extLst>
                <a:ext uri="{FF2B5EF4-FFF2-40B4-BE49-F238E27FC236}">
                  <a16:creationId xmlns:a16="http://schemas.microsoft.com/office/drawing/2014/main" id="{D9807239-A5BA-4BB3-9194-BCE3B2F21C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4" name="Freeform 43">
              <a:extLst>
                <a:ext uri="{FF2B5EF4-FFF2-40B4-BE49-F238E27FC236}">
                  <a16:creationId xmlns:a16="http://schemas.microsoft.com/office/drawing/2014/main" id="{04D300FD-DC53-4375-8981-09EA63BCF1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" name="Freeform 44">
              <a:extLst>
                <a:ext uri="{FF2B5EF4-FFF2-40B4-BE49-F238E27FC236}">
                  <a16:creationId xmlns:a16="http://schemas.microsoft.com/office/drawing/2014/main" id="{1DF83FFD-4C16-41FD-928F-6E88AFC451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A5B4BC2F-B667-462B-99D8-0C433124AB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" name="Freeform 46">
              <a:extLst>
                <a:ext uri="{FF2B5EF4-FFF2-40B4-BE49-F238E27FC236}">
                  <a16:creationId xmlns:a16="http://schemas.microsoft.com/office/drawing/2014/main" id="{0CBD9EFB-AC61-4674-B75A-56449003CC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8" name="Freeform 47">
              <a:extLst>
                <a:ext uri="{FF2B5EF4-FFF2-40B4-BE49-F238E27FC236}">
                  <a16:creationId xmlns:a16="http://schemas.microsoft.com/office/drawing/2014/main" id="{1AD4BBB0-F6A7-451F-BE09-DF619F38EB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9" name="Freeform 48">
              <a:extLst>
                <a:ext uri="{FF2B5EF4-FFF2-40B4-BE49-F238E27FC236}">
                  <a16:creationId xmlns:a16="http://schemas.microsoft.com/office/drawing/2014/main" id="{A258B285-AE5E-473A-AA72-3C95E1D833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" name="Freeform 49">
              <a:extLst>
                <a:ext uri="{FF2B5EF4-FFF2-40B4-BE49-F238E27FC236}">
                  <a16:creationId xmlns:a16="http://schemas.microsoft.com/office/drawing/2014/main" id="{7BEEDDE5-CB8A-4DF9-858F-4D9462D955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1" name="Freeform 50">
              <a:extLst>
                <a:ext uri="{FF2B5EF4-FFF2-40B4-BE49-F238E27FC236}">
                  <a16:creationId xmlns:a16="http://schemas.microsoft.com/office/drawing/2014/main" id="{DA1C731B-9B66-4D65-BF47-04B118107B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2" name="Freeform 51">
              <a:extLst>
                <a:ext uri="{FF2B5EF4-FFF2-40B4-BE49-F238E27FC236}">
                  <a16:creationId xmlns:a16="http://schemas.microsoft.com/office/drawing/2014/main" id="{58DBFEC6-C6DC-4B7A-934F-5A79EC3280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" name="Freeform 52">
              <a:extLst>
                <a:ext uri="{FF2B5EF4-FFF2-40B4-BE49-F238E27FC236}">
                  <a16:creationId xmlns:a16="http://schemas.microsoft.com/office/drawing/2014/main" id="{9948D8CB-2DBE-4E48-98EA-DF9E2666A2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4" name="Freeform 53">
              <a:extLst>
                <a:ext uri="{FF2B5EF4-FFF2-40B4-BE49-F238E27FC236}">
                  <a16:creationId xmlns:a16="http://schemas.microsoft.com/office/drawing/2014/main" id="{56AB69F6-9F0B-4AB6-BCA8-AA2FD69E99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5" name="Freeform 54">
              <a:extLst>
                <a:ext uri="{FF2B5EF4-FFF2-40B4-BE49-F238E27FC236}">
                  <a16:creationId xmlns:a16="http://schemas.microsoft.com/office/drawing/2014/main" id="{0E7FB426-288D-4B0B-B73B-10CCC0EF41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" name="Freeform 55">
              <a:extLst>
                <a:ext uri="{FF2B5EF4-FFF2-40B4-BE49-F238E27FC236}">
                  <a16:creationId xmlns:a16="http://schemas.microsoft.com/office/drawing/2014/main" id="{A5C59C6B-46C9-48C9-9F57-2EE738B531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7" name="Freeform 56">
              <a:extLst>
                <a:ext uri="{FF2B5EF4-FFF2-40B4-BE49-F238E27FC236}">
                  <a16:creationId xmlns:a16="http://schemas.microsoft.com/office/drawing/2014/main" id="{7CE85F33-17DC-4273-B06F-D171094449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" name="Freeform 57">
              <a:extLst>
                <a:ext uri="{FF2B5EF4-FFF2-40B4-BE49-F238E27FC236}">
                  <a16:creationId xmlns:a16="http://schemas.microsoft.com/office/drawing/2014/main" id="{5CD001CF-F2C4-4810-A8D9-679F9F89E5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9" name="Freeform 58">
              <a:extLst>
                <a:ext uri="{FF2B5EF4-FFF2-40B4-BE49-F238E27FC236}">
                  <a16:creationId xmlns:a16="http://schemas.microsoft.com/office/drawing/2014/main" id="{69F4BCDD-D153-40D2-8DD1-2509EE0CE4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D79B4F-0040-B8F4-4094-78FE5B150E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05485" y="2249487"/>
            <a:ext cx="6078453" cy="3541714"/>
          </a:xfrm>
        </p:spPr>
        <p:txBody>
          <a:bodyPr>
            <a:normAutofit/>
          </a:bodyPr>
          <a:lstStyle/>
          <a:p>
            <a:r>
              <a:rPr lang="en-US" dirty="0"/>
              <a:t>Questions Asked:</a:t>
            </a:r>
          </a:p>
          <a:p>
            <a:pPr lvl="1"/>
            <a:r>
              <a:rPr lang="en-US" dirty="0"/>
              <a:t>Who directed Gunner?</a:t>
            </a:r>
          </a:p>
          <a:p>
            <a:pPr lvl="2"/>
            <a:r>
              <a:rPr lang="en-US" dirty="0"/>
              <a:t>Response: The director of Gunner is Dimitri Logothetis.</a:t>
            </a:r>
          </a:p>
          <a:p>
            <a:pPr lvl="1"/>
            <a:r>
              <a:rPr lang="en-US" dirty="0"/>
              <a:t>Which languages have the highest-rated movies?</a:t>
            </a:r>
          </a:p>
          <a:p>
            <a:pPr lvl="2"/>
            <a:r>
              <a:rPr lang="en-US" dirty="0"/>
              <a:t>Response: Displays a list of languages ranked by average movie rating (e.g., Krio, Latin, Romanian)</a:t>
            </a:r>
          </a:p>
        </p:txBody>
      </p:sp>
    </p:spTree>
    <p:extLst>
      <p:ext uri="{BB962C8B-B14F-4D97-AF65-F5344CB8AC3E}">
        <p14:creationId xmlns:p14="http://schemas.microsoft.com/office/powerpoint/2010/main" val="19272186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8E1DDAD8-1D10-4640-A034-BE90015E3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02" name="Rectangle 101">
              <a:extLst>
                <a:ext uri="{FF2B5EF4-FFF2-40B4-BE49-F238E27FC236}">
                  <a16:creationId xmlns:a16="http://schemas.microsoft.com/office/drawing/2014/main" id="{52FE7688-721D-4A97-B007-BDE056094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9E73A810-8571-4A9D-A3CB-336933AB4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E135509-FC48-0EBD-C8F2-3F4FCB2E6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8045" y="555018"/>
            <a:ext cx="4432680" cy="1478570"/>
          </a:xfrm>
        </p:spPr>
        <p:txBody>
          <a:bodyPr>
            <a:noAutofit/>
          </a:bodyPr>
          <a:lstStyle/>
          <a:p>
            <a:r>
              <a:rPr lang="en-US" sz="3200" u="sng" dirty="0">
                <a:solidFill>
                  <a:schemeClr val="bg2">
                    <a:lumMod val="75000"/>
                  </a:schemeClr>
                </a:solidFill>
              </a:rPr>
              <a:t>Building a user interface for QA system:  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00923001-26F8-AB6A-6860-AAF322F2FA5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9092" r="20841" b="1"/>
          <a:stretch/>
        </p:blipFill>
        <p:spPr>
          <a:xfrm>
            <a:off x="-5597" y="10"/>
            <a:ext cx="7558541" cy="685799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FD642FB6-2808-4BC5-AE0B-7302C24B7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0B0B8F04-D9A7-48E5-A29C-51A66B59D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D6D18883-6BFF-42BB-8088-FCCF83F9C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4" name="Freeform 7">
              <a:extLst>
                <a:ext uri="{FF2B5EF4-FFF2-40B4-BE49-F238E27FC236}">
                  <a16:creationId xmlns:a16="http://schemas.microsoft.com/office/drawing/2014/main" id="{1D0FEFB3-A009-4D0F-9107-C0B17786F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8E86C7F-B981-4448-8A1A-856F7124F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4C6CFFD9-BA00-4184-8310-5FC955095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A1892DF3-4848-496C-8664-DFD32EE250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D6DB8C30-651E-4D8F-A70C-163FC5842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12">
              <a:extLst>
                <a:ext uri="{FF2B5EF4-FFF2-40B4-BE49-F238E27FC236}">
                  <a16:creationId xmlns:a16="http://schemas.microsoft.com/office/drawing/2014/main" id="{563DFB81-F969-4F44-BA6C-634795642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13">
              <a:extLst>
                <a:ext uri="{FF2B5EF4-FFF2-40B4-BE49-F238E27FC236}">
                  <a16:creationId xmlns:a16="http://schemas.microsoft.com/office/drawing/2014/main" id="{8E5DE346-AFCA-40DA-B5E2-93A86EA54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14">
              <a:extLst>
                <a:ext uri="{FF2B5EF4-FFF2-40B4-BE49-F238E27FC236}">
                  <a16:creationId xmlns:a16="http://schemas.microsoft.com/office/drawing/2014/main" id="{77A34306-2AE8-43D0-9686-E97B3B53F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15">
              <a:extLst>
                <a:ext uri="{FF2B5EF4-FFF2-40B4-BE49-F238E27FC236}">
                  <a16:creationId xmlns:a16="http://schemas.microsoft.com/office/drawing/2014/main" id="{B9CC10F0-FFCD-4CB9-AF4C-22722D20B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16">
              <a:extLst>
                <a:ext uri="{FF2B5EF4-FFF2-40B4-BE49-F238E27FC236}">
                  <a16:creationId xmlns:a16="http://schemas.microsoft.com/office/drawing/2014/main" id="{2A6B0E38-C962-4491-BFDA-75378B4D67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17">
              <a:extLst>
                <a:ext uri="{FF2B5EF4-FFF2-40B4-BE49-F238E27FC236}">
                  <a16:creationId xmlns:a16="http://schemas.microsoft.com/office/drawing/2014/main" id="{655F640B-8407-487C-8696-F47451478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18">
              <a:extLst>
                <a:ext uri="{FF2B5EF4-FFF2-40B4-BE49-F238E27FC236}">
                  <a16:creationId xmlns:a16="http://schemas.microsoft.com/office/drawing/2014/main" id="{FAB4F099-4FF6-4410-A5B9-2A5355719C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19">
              <a:extLst>
                <a:ext uri="{FF2B5EF4-FFF2-40B4-BE49-F238E27FC236}">
                  <a16:creationId xmlns:a16="http://schemas.microsoft.com/office/drawing/2014/main" id="{6FE80B6E-3DA9-4304-9925-12E578C4E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20">
              <a:extLst>
                <a:ext uri="{FF2B5EF4-FFF2-40B4-BE49-F238E27FC236}">
                  <a16:creationId xmlns:a16="http://schemas.microsoft.com/office/drawing/2014/main" id="{67D1CB75-0CBA-4E13-924C-21F221D7BF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21">
              <a:extLst>
                <a:ext uri="{FF2B5EF4-FFF2-40B4-BE49-F238E27FC236}">
                  <a16:creationId xmlns:a16="http://schemas.microsoft.com/office/drawing/2014/main" id="{F2CC783B-FA45-4777-A76A-982B285C7C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22">
              <a:extLst>
                <a:ext uri="{FF2B5EF4-FFF2-40B4-BE49-F238E27FC236}">
                  <a16:creationId xmlns:a16="http://schemas.microsoft.com/office/drawing/2014/main" id="{D68F4DD3-D736-4B78-972E-F5128CFBE7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Freeform 23">
              <a:extLst>
                <a:ext uri="{FF2B5EF4-FFF2-40B4-BE49-F238E27FC236}">
                  <a16:creationId xmlns:a16="http://schemas.microsoft.com/office/drawing/2014/main" id="{B14AF103-15B3-4796-A71A-297D37E17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Freeform 24">
              <a:extLst>
                <a:ext uri="{FF2B5EF4-FFF2-40B4-BE49-F238E27FC236}">
                  <a16:creationId xmlns:a16="http://schemas.microsoft.com/office/drawing/2014/main" id="{B0B240FB-0453-4B6F-9F9B-C2C3305AC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Freeform 25">
              <a:extLst>
                <a:ext uri="{FF2B5EF4-FFF2-40B4-BE49-F238E27FC236}">
                  <a16:creationId xmlns:a16="http://schemas.microsoft.com/office/drawing/2014/main" id="{EBBBDCEE-433E-40F3-B49D-375CB162A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Freeform 26">
              <a:extLst>
                <a:ext uri="{FF2B5EF4-FFF2-40B4-BE49-F238E27FC236}">
                  <a16:creationId xmlns:a16="http://schemas.microsoft.com/office/drawing/2014/main" id="{09B123C6-141E-4A37-B5A7-27E7764FA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Freeform 27">
              <a:extLst>
                <a:ext uri="{FF2B5EF4-FFF2-40B4-BE49-F238E27FC236}">
                  <a16:creationId xmlns:a16="http://schemas.microsoft.com/office/drawing/2014/main" id="{1FA1F521-36A1-49FF-84A7-229E8970F7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Freeform 28">
              <a:extLst>
                <a:ext uri="{FF2B5EF4-FFF2-40B4-BE49-F238E27FC236}">
                  <a16:creationId xmlns:a16="http://schemas.microsoft.com/office/drawing/2014/main" id="{DE512F89-D901-4487-A42C-02345EC5FC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Freeform 29">
              <a:extLst>
                <a:ext uri="{FF2B5EF4-FFF2-40B4-BE49-F238E27FC236}">
                  <a16:creationId xmlns:a16="http://schemas.microsoft.com/office/drawing/2014/main" id="{ED3ED0E5-3226-4B78-B3EA-C591824B8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Freeform 30">
              <a:extLst>
                <a:ext uri="{FF2B5EF4-FFF2-40B4-BE49-F238E27FC236}">
                  <a16:creationId xmlns:a16="http://schemas.microsoft.com/office/drawing/2014/main" id="{9CBB1F68-B6DE-4ECF-B20F-328F9811E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Freeform 31">
              <a:extLst>
                <a:ext uri="{FF2B5EF4-FFF2-40B4-BE49-F238E27FC236}">
                  <a16:creationId xmlns:a16="http://schemas.microsoft.com/office/drawing/2014/main" id="{A566C551-9523-4D97-A8CF-5C91F436C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9E166BA0-9268-4419-9332-2D30C21239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B700C031-AA54-4DC7-B8A2-2569B3FA6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03045EC8-ECC8-473F-8786-DE266F05B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9337EBA2-5088-4A44-8C0B-A6EE78989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5" name="Freeform 36">
              <a:extLst>
                <a:ext uri="{FF2B5EF4-FFF2-40B4-BE49-F238E27FC236}">
                  <a16:creationId xmlns:a16="http://schemas.microsoft.com/office/drawing/2014/main" id="{3486A705-2593-45C9-A13E-8E2FB7C35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6" name="Freeform 37">
              <a:extLst>
                <a:ext uri="{FF2B5EF4-FFF2-40B4-BE49-F238E27FC236}">
                  <a16:creationId xmlns:a16="http://schemas.microsoft.com/office/drawing/2014/main" id="{F357321C-6DEE-4D02-A997-75E47EE0E0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D0B8F87F-3530-4BCD-A8E5-C1B83707B5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8" name="Freeform 39">
              <a:extLst>
                <a:ext uri="{FF2B5EF4-FFF2-40B4-BE49-F238E27FC236}">
                  <a16:creationId xmlns:a16="http://schemas.microsoft.com/office/drawing/2014/main" id="{5BE86BA3-AB0E-4F70-A552-0D9EB9E98E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9" name="Freeform 40">
              <a:extLst>
                <a:ext uri="{FF2B5EF4-FFF2-40B4-BE49-F238E27FC236}">
                  <a16:creationId xmlns:a16="http://schemas.microsoft.com/office/drawing/2014/main" id="{DF5FE773-B9AE-4A3F-8EDC-165CE579BD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0" name="Freeform 41">
              <a:extLst>
                <a:ext uri="{FF2B5EF4-FFF2-40B4-BE49-F238E27FC236}">
                  <a16:creationId xmlns:a16="http://schemas.microsoft.com/office/drawing/2014/main" id="{4A03D7BE-B358-4F8B-85EA-65E0CBF2D1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1" name="Freeform 42">
              <a:extLst>
                <a:ext uri="{FF2B5EF4-FFF2-40B4-BE49-F238E27FC236}">
                  <a16:creationId xmlns:a16="http://schemas.microsoft.com/office/drawing/2014/main" id="{A6548877-0957-435B-A419-389A278E5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2" name="Freeform 43">
              <a:extLst>
                <a:ext uri="{FF2B5EF4-FFF2-40B4-BE49-F238E27FC236}">
                  <a16:creationId xmlns:a16="http://schemas.microsoft.com/office/drawing/2014/main" id="{B2D5EA95-9E60-468A-8DA1-40F05C9BDA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3" name="Freeform 44">
              <a:extLst>
                <a:ext uri="{FF2B5EF4-FFF2-40B4-BE49-F238E27FC236}">
                  <a16:creationId xmlns:a16="http://schemas.microsoft.com/office/drawing/2014/main" id="{C9B409CE-11E5-40D1-8C9B-86614EAE2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9E594AF5-DB50-4227-AC2F-10EE5233C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5" name="Freeform 46">
              <a:extLst>
                <a:ext uri="{FF2B5EF4-FFF2-40B4-BE49-F238E27FC236}">
                  <a16:creationId xmlns:a16="http://schemas.microsoft.com/office/drawing/2014/main" id="{9335DCAF-74A2-4994-B5BF-1C079A40A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6" name="Freeform 47">
              <a:extLst>
                <a:ext uri="{FF2B5EF4-FFF2-40B4-BE49-F238E27FC236}">
                  <a16:creationId xmlns:a16="http://schemas.microsoft.com/office/drawing/2014/main" id="{1DC8E1A2-0C6B-4BA9-85F4-3645AED5DE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7" name="Freeform 48">
              <a:extLst>
                <a:ext uri="{FF2B5EF4-FFF2-40B4-BE49-F238E27FC236}">
                  <a16:creationId xmlns:a16="http://schemas.microsoft.com/office/drawing/2014/main" id="{28F38DE0-3BEE-441A-8212-E77DA2328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8" name="Freeform 49">
              <a:extLst>
                <a:ext uri="{FF2B5EF4-FFF2-40B4-BE49-F238E27FC236}">
                  <a16:creationId xmlns:a16="http://schemas.microsoft.com/office/drawing/2014/main" id="{AE81208E-D239-496C-A312-506B0241B3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9" name="Freeform 50">
              <a:extLst>
                <a:ext uri="{FF2B5EF4-FFF2-40B4-BE49-F238E27FC236}">
                  <a16:creationId xmlns:a16="http://schemas.microsoft.com/office/drawing/2014/main" id="{242FE966-DDA4-4668-B8D6-C4B0D4C78E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0" name="Freeform 51">
              <a:extLst>
                <a:ext uri="{FF2B5EF4-FFF2-40B4-BE49-F238E27FC236}">
                  <a16:creationId xmlns:a16="http://schemas.microsoft.com/office/drawing/2014/main" id="{FB0A5F60-550F-4025-9DCE-6F42A7C06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1" name="Freeform 52">
              <a:extLst>
                <a:ext uri="{FF2B5EF4-FFF2-40B4-BE49-F238E27FC236}">
                  <a16:creationId xmlns:a16="http://schemas.microsoft.com/office/drawing/2014/main" id="{D7B61D18-4A61-44C9-A809-40639E8C1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2" name="Freeform 53">
              <a:extLst>
                <a:ext uri="{FF2B5EF4-FFF2-40B4-BE49-F238E27FC236}">
                  <a16:creationId xmlns:a16="http://schemas.microsoft.com/office/drawing/2014/main" id="{CB26E7EB-DC12-4BA7-B5DE-09EF2C1D0A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3" name="Freeform 54">
              <a:extLst>
                <a:ext uri="{FF2B5EF4-FFF2-40B4-BE49-F238E27FC236}">
                  <a16:creationId xmlns:a16="http://schemas.microsoft.com/office/drawing/2014/main" id="{921237B4-9D85-4611-851F-5DBD71544A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4" name="Freeform 55">
              <a:extLst>
                <a:ext uri="{FF2B5EF4-FFF2-40B4-BE49-F238E27FC236}">
                  <a16:creationId xmlns:a16="http://schemas.microsoft.com/office/drawing/2014/main" id="{C91509DE-9FAA-4E84-BCC1-CDDBEA8AC0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5" name="Freeform 56">
              <a:extLst>
                <a:ext uri="{FF2B5EF4-FFF2-40B4-BE49-F238E27FC236}">
                  <a16:creationId xmlns:a16="http://schemas.microsoft.com/office/drawing/2014/main" id="{C7029B06-6A09-4E46-BA86-F3C66DBDD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6" name="Freeform 57">
              <a:extLst>
                <a:ext uri="{FF2B5EF4-FFF2-40B4-BE49-F238E27FC236}">
                  <a16:creationId xmlns:a16="http://schemas.microsoft.com/office/drawing/2014/main" id="{FF4ACFBF-D1F2-47B1-B0EB-F08C6508BD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7" name="Freeform 58">
              <a:extLst>
                <a:ext uri="{FF2B5EF4-FFF2-40B4-BE49-F238E27FC236}">
                  <a16:creationId xmlns:a16="http://schemas.microsoft.com/office/drawing/2014/main" id="{A6FD1991-3A0E-4F63-BAD9-A98C298604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6378BD-DB1B-6F4B-B87A-1054FC06CD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76769" y="2249486"/>
            <a:ext cx="4277106" cy="3605213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Framework Used:</a:t>
            </a:r>
          </a:p>
          <a:p>
            <a:pPr lvl="1">
              <a:lnSpc>
                <a:spcPct val="110000"/>
              </a:lnSpc>
            </a:pPr>
            <a:r>
              <a:rPr lang="en-US" sz="1600" dirty="0"/>
              <a:t>Developed a Flask-based web application for seamless user interaction.</a:t>
            </a:r>
          </a:p>
          <a:p>
            <a:pPr>
              <a:lnSpc>
                <a:spcPct val="110000"/>
              </a:lnSpc>
            </a:pPr>
            <a:r>
              <a:rPr lang="en-US" sz="1600" dirty="0"/>
              <a:t>Integration:</a:t>
            </a:r>
          </a:p>
          <a:p>
            <a:pPr lvl="1">
              <a:lnSpc>
                <a:spcPct val="110000"/>
              </a:lnSpc>
            </a:pPr>
            <a:r>
              <a:rPr lang="en-US" sz="1600" dirty="0"/>
              <a:t>Integrated the Q&amp;A system to provide real-time responses to movie-related queries.</a:t>
            </a:r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Key Feature:</a:t>
            </a:r>
          </a:p>
          <a:p>
            <a:pPr lvl="1">
              <a:lnSpc>
                <a:spcPct val="110000"/>
              </a:lnSpc>
            </a:pPr>
            <a:r>
              <a:rPr lang="en-US" sz="1600" dirty="0"/>
              <a:t>Ability to ask natural language questions (e.g., "Which country produced Gunner?").</a:t>
            </a:r>
          </a:p>
        </p:txBody>
      </p:sp>
    </p:spTree>
    <p:extLst>
      <p:ext uri="{BB962C8B-B14F-4D97-AF65-F5344CB8AC3E}">
        <p14:creationId xmlns:p14="http://schemas.microsoft.com/office/powerpoint/2010/main" val="6160397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Group 71">
            <a:extLst>
              <a:ext uri="{FF2B5EF4-FFF2-40B4-BE49-F238E27FC236}">
                <a16:creationId xmlns:a16="http://schemas.microsoft.com/office/drawing/2014/main" id="{74872A0B-8668-4500-9509-EAA581B26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3" name="Rectangle 72">
              <a:extLst>
                <a:ext uri="{FF2B5EF4-FFF2-40B4-BE49-F238E27FC236}">
                  <a16:creationId xmlns:a16="http://schemas.microsoft.com/office/drawing/2014/main" id="{8B504305-5526-408E-85F7-F0BA7E527C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2">
              <a:extLst>
                <a:ext uri="{FF2B5EF4-FFF2-40B4-BE49-F238E27FC236}">
                  <a16:creationId xmlns:a16="http://schemas.microsoft.com/office/drawing/2014/main" id="{5827CE64-2533-45A6-9A39-7D5052E5CE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708FE3C8-BAF1-4AB7-895B-F21B27E766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10312" y="618518"/>
            <a:ext cx="5767387" cy="1478570"/>
          </a:xfrm>
        </p:spPr>
        <p:txBody>
          <a:bodyPr>
            <a:normAutofit/>
          </a:bodyPr>
          <a:lstStyle/>
          <a:p>
            <a:r>
              <a:rPr lang="en-US" u="sng" dirty="0">
                <a:solidFill>
                  <a:schemeClr val="bg2">
                    <a:lumMod val="75000"/>
                  </a:schemeClr>
                </a:solidFill>
              </a:rPr>
              <a:t>Conclusion and Project Impact:</a:t>
            </a:r>
          </a:p>
        </p:txBody>
      </p:sp>
      <p:pic>
        <p:nvPicPr>
          <p:cNvPr id="7" name="Picture 6" descr="A movie qa system with many different types of objects&#10;&#10;Description automatically generated">
            <a:extLst>
              <a:ext uri="{FF2B5EF4-FFF2-40B4-BE49-F238E27FC236}">
                <a16:creationId xmlns:a16="http://schemas.microsoft.com/office/drawing/2014/main" id="{4D42D240-FB76-F4A4-1AB9-3DAA7DC51CA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11029"/>
          <a:stretch/>
        </p:blipFill>
        <p:spPr>
          <a:xfrm>
            <a:off x="-5597" y="10"/>
            <a:ext cx="6101597" cy="6857990"/>
          </a:xfrm>
          <a:prstGeom prst="rect">
            <a:avLst/>
          </a:prstGeom>
        </p:spPr>
      </p:pic>
      <p:grpSp>
        <p:nvGrpSpPr>
          <p:cNvPr id="74" name="Group 73">
            <a:extLst>
              <a:ext uri="{FF2B5EF4-FFF2-40B4-BE49-F238E27FC236}">
                <a16:creationId xmlns:a16="http://schemas.microsoft.com/office/drawing/2014/main" id="{240590EE-5428-41AA-95B2-96FCC1CE67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494DCC55-99C6-45CF-B357-E3848C8093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63D64E32-FF0C-4665-B9D8-D1ECAAE5BA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3675001D-3840-4589-8190-505A7F52F0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19E34E87-395F-4023-A80E-D1CBAAEBD9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6FB1B38F-1B92-41C3-AA1D-6D6440FB0D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02FBE453-FBD2-4348-8DDA-4A023444EC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" name="Freeform 11">
              <a:extLst>
                <a:ext uri="{FF2B5EF4-FFF2-40B4-BE49-F238E27FC236}">
                  <a16:creationId xmlns:a16="http://schemas.microsoft.com/office/drawing/2014/main" id="{60D719E8-BF78-4F42-B9D1-7F5E02A36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5EC70737-9C19-4CF5-84DA-B22A960D53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3" name="Freeform 13">
              <a:extLst>
                <a:ext uri="{FF2B5EF4-FFF2-40B4-BE49-F238E27FC236}">
                  <a16:creationId xmlns:a16="http://schemas.microsoft.com/office/drawing/2014/main" id="{88FD042E-E56E-4360-9620-F811AB9A33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4" name="Freeform 14">
              <a:extLst>
                <a:ext uri="{FF2B5EF4-FFF2-40B4-BE49-F238E27FC236}">
                  <a16:creationId xmlns:a16="http://schemas.microsoft.com/office/drawing/2014/main" id="{18F15D2B-0812-46F6-B0F4-6A6714B543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5" name="Freeform 15">
              <a:extLst>
                <a:ext uri="{FF2B5EF4-FFF2-40B4-BE49-F238E27FC236}">
                  <a16:creationId xmlns:a16="http://schemas.microsoft.com/office/drawing/2014/main" id="{0C2F2A50-98DD-4F92-BDFE-B72E235766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473541D9-6DAE-4718-97D4-8952F4E7CC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3A56C5E9-011C-44D2-AF94-3BF5420433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CD279E0E-1CD5-4F41-96A5-3A09707E81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F5A6F094-9E54-4985-8738-D2067A4F07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99D51F59-FA93-490E-B9CF-97BB63747C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1" name="Freeform 21">
              <a:extLst>
                <a:ext uri="{FF2B5EF4-FFF2-40B4-BE49-F238E27FC236}">
                  <a16:creationId xmlns:a16="http://schemas.microsoft.com/office/drawing/2014/main" id="{3CD83DC6-F4A0-4A4D-AAC3-83983F960D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2" name="Freeform 22">
              <a:extLst>
                <a:ext uri="{FF2B5EF4-FFF2-40B4-BE49-F238E27FC236}">
                  <a16:creationId xmlns:a16="http://schemas.microsoft.com/office/drawing/2014/main" id="{6E9B4028-C74F-4631-8312-68B30E6E62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3" name="Freeform 23">
              <a:extLst>
                <a:ext uri="{FF2B5EF4-FFF2-40B4-BE49-F238E27FC236}">
                  <a16:creationId xmlns:a16="http://schemas.microsoft.com/office/drawing/2014/main" id="{1E3337C9-1DDE-4E2E-8519-7D2C23C95F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" name="Freeform 24">
              <a:extLst>
                <a:ext uri="{FF2B5EF4-FFF2-40B4-BE49-F238E27FC236}">
                  <a16:creationId xmlns:a16="http://schemas.microsoft.com/office/drawing/2014/main" id="{754A526E-6EC0-458A-9C4C-008F6749CD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5" name="Freeform 25">
              <a:extLst>
                <a:ext uri="{FF2B5EF4-FFF2-40B4-BE49-F238E27FC236}">
                  <a16:creationId xmlns:a16="http://schemas.microsoft.com/office/drawing/2014/main" id="{6A3DA723-7448-48CF-8BD2-FED2D4FED5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6" name="Freeform 26">
              <a:extLst>
                <a:ext uri="{FF2B5EF4-FFF2-40B4-BE49-F238E27FC236}">
                  <a16:creationId xmlns:a16="http://schemas.microsoft.com/office/drawing/2014/main" id="{9B506EC1-D8A8-4532-B78B-A236567EE0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7" name="Freeform 27">
              <a:extLst>
                <a:ext uri="{FF2B5EF4-FFF2-40B4-BE49-F238E27FC236}">
                  <a16:creationId xmlns:a16="http://schemas.microsoft.com/office/drawing/2014/main" id="{AA9DFB36-74F4-4977-ABC5-3257EDA331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8" name="Freeform 28">
              <a:extLst>
                <a:ext uri="{FF2B5EF4-FFF2-40B4-BE49-F238E27FC236}">
                  <a16:creationId xmlns:a16="http://schemas.microsoft.com/office/drawing/2014/main" id="{966A7FBA-BB79-4AF0-90C2-5F2BC9F2D1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23BB8A47-FF1B-44E5-8D93-7ADF37F1D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E463E1B7-7BED-4425-95B7-F6F75F8733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749D0675-4397-4610-9807-2F7C1CC942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DE7617CF-8919-43C3-9557-08D67C7DAF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3DB68720-7E37-4930-9900-8632140D62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4" name="Freeform 34">
              <a:extLst>
                <a:ext uri="{FF2B5EF4-FFF2-40B4-BE49-F238E27FC236}">
                  <a16:creationId xmlns:a16="http://schemas.microsoft.com/office/drawing/2014/main" id="{202F13DF-5B76-468E-A95E-80780788BD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5" name="Freeform 35">
              <a:extLst>
                <a:ext uri="{FF2B5EF4-FFF2-40B4-BE49-F238E27FC236}">
                  <a16:creationId xmlns:a16="http://schemas.microsoft.com/office/drawing/2014/main" id="{219143C2-6062-4C2C-9563-6534108E35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6" name="Freeform 36">
              <a:extLst>
                <a:ext uri="{FF2B5EF4-FFF2-40B4-BE49-F238E27FC236}">
                  <a16:creationId xmlns:a16="http://schemas.microsoft.com/office/drawing/2014/main" id="{38413A0C-26DB-479B-B747-1D81361007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7" name="Freeform 37">
              <a:extLst>
                <a:ext uri="{FF2B5EF4-FFF2-40B4-BE49-F238E27FC236}">
                  <a16:creationId xmlns:a16="http://schemas.microsoft.com/office/drawing/2014/main" id="{CB526B5F-4FAA-4B4C-8AF8-B98EC74A3D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8" name="Freeform 38">
              <a:extLst>
                <a:ext uri="{FF2B5EF4-FFF2-40B4-BE49-F238E27FC236}">
                  <a16:creationId xmlns:a16="http://schemas.microsoft.com/office/drawing/2014/main" id="{54FFF88E-6D69-4AE9-8378-D16419155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9" name="Freeform 39">
              <a:extLst>
                <a:ext uri="{FF2B5EF4-FFF2-40B4-BE49-F238E27FC236}">
                  <a16:creationId xmlns:a16="http://schemas.microsoft.com/office/drawing/2014/main" id="{8008115A-CE00-4E36-BAF1-B511F21E83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0" name="Freeform 40">
              <a:extLst>
                <a:ext uri="{FF2B5EF4-FFF2-40B4-BE49-F238E27FC236}">
                  <a16:creationId xmlns:a16="http://schemas.microsoft.com/office/drawing/2014/main" id="{2935DB29-6F85-47D8-863C-11386389DB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1" name="Freeform 41">
              <a:extLst>
                <a:ext uri="{FF2B5EF4-FFF2-40B4-BE49-F238E27FC236}">
                  <a16:creationId xmlns:a16="http://schemas.microsoft.com/office/drawing/2014/main" id="{4FB8E51B-1AC1-4671-B181-473C29BECD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2" name="Freeform 42">
              <a:extLst>
                <a:ext uri="{FF2B5EF4-FFF2-40B4-BE49-F238E27FC236}">
                  <a16:creationId xmlns:a16="http://schemas.microsoft.com/office/drawing/2014/main" id="{91E6AE4F-959F-4ED7-A199-8C0307E40E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3" name="Freeform 43">
              <a:extLst>
                <a:ext uri="{FF2B5EF4-FFF2-40B4-BE49-F238E27FC236}">
                  <a16:creationId xmlns:a16="http://schemas.microsoft.com/office/drawing/2014/main" id="{A0445E55-0009-44A5-AA6A-350D9D48A2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4" name="Freeform 44">
              <a:extLst>
                <a:ext uri="{FF2B5EF4-FFF2-40B4-BE49-F238E27FC236}">
                  <a16:creationId xmlns:a16="http://schemas.microsoft.com/office/drawing/2014/main" id="{B5291C75-4ECA-4829-B824-5725C32905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6793376D-3E7C-4F04-8BC8-EC4820622B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6" name="Freeform 46">
              <a:extLst>
                <a:ext uri="{FF2B5EF4-FFF2-40B4-BE49-F238E27FC236}">
                  <a16:creationId xmlns:a16="http://schemas.microsoft.com/office/drawing/2014/main" id="{3596510A-5528-445D-AFEA-6E3F89BA84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7" name="Freeform 47">
              <a:extLst>
                <a:ext uri="{FF2B5EF4-FFF2-40B4-BE49-F238E27FC236}">
                  <a16:creationId xmlns:a16="http://schemas.microsoft.com/office/drawing/2014/main" id="{E1B69479-D8C9-4E2E-A931-4D49C4FD76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8" name="Freeform 48">
              <a:extLst>
                <a:ext uri="{FF2B5EF4-FFF2-40B4-BE49-F238E27FC236}">
                  <a16:creationId xmlns:a16="http://schemas.microsoft.com/office/drawing/2014/main" id="{0A759A2E-A8B1-44C8-B3F9-A16714C895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9" name="Freeform 49">
              <a:extLst>
                <a:ext uri="{FF2B5EF4-FFF2-40B4-BE49-F238E27FC236}">
                  <a16:creationId xmlns:a16="http://schemas.microsoft.com/office/drawing/2014/main" id="{6C2B3B3C-1DC9-4352-BB73-801976C8F5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0" name="Freeform 50">
              <a:extLst>
                <a:ext uri="{FF2B5EF4-FFF2-40B4-BE49-F238E27FC236}">
                  <a16:creationId xmlns:a16="http://schemas.microsoft.com/office/drawing/2014/main" id="{EE22E3A8-5789-4189-9AC7-98D6826B03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1" name="Freeform 51">
              <a:extLst>
                <a:ext uri="{FF2B5EF4-FFF2-40B4-BE49-F238E27FC236}">
                  <a16:creationId xmlns:a16="http://schemas.microsoft.com/office/drawing/2014/main" id="{9AC0FC74-D003-4D0D-9CAF-F6A03739E2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2" name="Freeform 52">
              <a:extLst>
                <a:ext uri="{FF2B5EF4-FFF2-40B4-BE49-F238E27FC236}">
                  <a16:creationId xmlns:a16="http://schemas.microsoft.com/office/drawing/2014/main" id="{126C2057-02E1-4348-ABEB-EAC063A17E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3" name="Freeform 53">
              <a:extLst>
                <a:ext uri="{FF2B5EF4-FFF2-40B4-BE49-F238E27FC236}">
                  <a16:creationId xmlns:a16="http://schemas.microsoft.com/office/drawing/2014/main" id="{5150586D-D743-4392-844F-F2AFCCE649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4" name="Freeform 54">
              <a:extLst>
                <a:ext uri="{FF2B5EF4-FFF2-40B4-BE49-F238E27FC236}">
                  <a16:creationId xmlns:a16="http://schemas.microsoft.com/office/drawing/2014/main" id="{9E5B157A-534E-4879-8013-D02864E76F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5" name="Freeform 55">
              <a:extLst>
                <a:ext uri="{FF2B5EF4-FFF2-40B4-BE49-F238E27FC236}">
                  <a16:creationId xmlns:a16="http://schemas.microsoft.com/office/drawing/2014/main" id="{CEE2DD73-7E8C-4F26-8E93-8C32D11B26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6" name="Freeform 56">
              <a:extLst>
                <a:ext uri="{FF2B5EF4-FFF2-40B4-BE49-F238E27FC236}">
                  <a16:creationId xmlns:a16="http://schemas.microsoft.com/office/drawing/2014/main" id="{908CAC5F-DD8E-4A58-BD4C-6D8D29FA49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7" name="Freeform 57">
              <a:extLst>
                <a:ext uri="{FF2B5EF4-FFF2-40B4-BE49-F238E27FC236}">
                  <a16:creationId xmlns:a16="http://schemas.microsoft.com/office/drawing/2014/main" id="{20F130CF-281E-408C-9884-5F8B22CA1D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8" name="Freeform 58">
              <a:extLst>
                <a:ext uri="{FF2B5EF4-FFF2-40B4-BE49-F238E27FC236}">
                  <a16:creationId xmlns:a16="http://schemas.microsoft.com/office/drawing/2014/main" id="{3BC78068-9115-4D5D-9B2B-6F9BD9C296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1B3D565-9B9F-DA17-9F6C-D95C78A04B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29361" y="1990726"/>
            <a:ext cx="5267326" cy="4248756"/>
          </a:xfrm>
        </p:spPr>
        <p:txBody>
          <a:bodyPr>
            <a:normAutofit fontScale="85000" lnSpcReduction="10000"/>
          </a:bodyPr>
          <a:lstStyle/>
          <a:p>
            <a:r>
              <a:rPr lang="en-US" sz="2000" dirty="0"/>
              <a:t>Key Takeaways:</a:t>
            </a:r>
          </a:p>
          <a:p>
            <a:pPr lvl="1"/>
            <a:r>
              <a:rPr lang="en-US" dirty="0"/>
              <a:t>Successfully integrated NLP and graph databases for robust query handling.</a:t>
            </a:r>
          </a:p>
          <a:p>
            <a:pPr lvl="1"/>
            <a:r>
              <a:rPr lang="en-US" dirty="0"/>
              <a:t>Enhanced natural language understanding to provide accurate movie-related insights.</a:t>
            </a:r>
          </a:p>
          <a:p>
            <a:pPr lvl="1"/>
            <a:r>
              <a:rPr lang="en-US" dirty="0"/>
              <a:t>Demonstrated the feasibility of scaling the QA system for larger datasets.</a:t>
            </a:r>
          </a:p>
          <a:p>
            <a:r>
              <a:rPr lang="en-US" sz="2000" dirty="0"/>
              <a:t>Impact:</a:t>
            </a:r>
          </a:p>
          <a:p>
            <a:pPr lvl="1"/>
            <a:r>
              <a:rPr lang="en-US" dirty="0"/>
              <a:t>Potential to revolutionize data querying in the entertainment industry.</a:t>
            </a:r>
          </a:p>
          <a:p>
            <a:pPr lvl="1"/>
            <a:r>
              <a:rPr lang="en-US" dirty="0"/>
              <a:t>Framework applicable across other domains requiring knowledge graph-based QA systems.</a:t>
            </a:r>
          </a:p>
        </p:txBody>
      </p:sp>
    </p:spTree>
    <p:extLst>
      <p:ext uri="{BB962C8B-B14F-4D97-AF65-F5344CB8AC3E}">
        <p14:creationId xmlns:p14="http://schemas.microsoft.com/office/powerpoint/2010/main" val="11476667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C2E4E997-8672-4FFD-B8EC-9932A8E47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FE6BA9E6-1D9E-4D30-B528-D49FA1342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5613622-FDEA-795F-1A9D-16F4DA5BE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4239" y="729193"/>
            <a:ext cx="5002212" cy="1136120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2800" u="sng" dirty="0">
                <a:solidFill>
                  <a:schemeClr val="bg2">
                    <a:lumMod val="75000"/>
                  </a:schemeClr>
                </a:solidFill>
                <a:latin typeface="Open Sans" panose="020B0606030504020204" pitchFamily="34" charset="0"/>
              </a:rPr>
              <a:t>Real-World Applications of the Movie QA System: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1117394-421E-BA39-943D-9402F6CA8AFC}"/>
              </a:ext>
            </a:extLst>
          </p:cNvPr>
          <p:cNvSpPr txBox="1">
            <a:spLocks/>
          </p:cNvSpPr>
          <p:nvPr/>
        </p:nvSpPr>
        <p:spPr>
          <a:xfrm>
            <a:off x="954088" y="1995223"/>
            <a:ext cx="4638675" cy="40499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" marR="0" lvl="0" fontAlgn="base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Tx/>
              <a:tabLst/>
            </a:pPr>
            <a:r>
              <a:rPr lang="en-US" altLang="en-US" sz="2000" b="1" dirty="0"/>
              <a:t>Streaming Platforms</a:t>
            </a:r>
            <a:r>
              <a:rPr lang="en-US" altLang="en-US" sz="2000" dirty="0"/>
              <a:t>: Enhance user experience with real-time movie-related query handling.</a:t>
            </a:r>
          </a:p>
          <a:p>
            <a:pPr marL="57150" marR="0" lvl="0" fontAlgn="base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Tx/>
              <a:tabLst/>
            </a:pPr>
            <a:r>
              <a:rPr lang="en-US" altLang="en-US" sz="2000" b="1" dirty="0"/>
              <a:t>Entertainment Analytics</a:t>
            </a:r>
            <a:r>
              <a:rPr lang="en-US" altLang="en-US" sz="2000" dirty="0"/>
              <a:t>: Provide insights on trends in movies, genres, and actors.</a:t>
            </a:r>
          </a:p>
          <a:p>
            <a:pPr marL="114300" marR="0" lvl="0" fontAlgn="base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Tx/>
              <a:tabLst/>
            </a:pPr>
            <a:r>
              <a:rPr lang="en-US" altLang="en-US" sz="2000" b="1" dirty="0"/>
              <a:t>Educational Tools</a:t>
            </a:r>
            <a:r>
              <a:rPr lang="en-US" altLang="en-US" sz="2000" dirty="0"/>
              <a:t>: Assist film studies students and researchers with quick access to movie details.</a:t>
            </a:r>
          </a:p>
          <a:p>
            <a:pPr marL="57150" marR="0" lvl="0" fontAlgn="base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Tx/>
              <a:tabLst/>
            </a:pPr>
            <a:r>
              <a:rPr lang="en-US" altLang="en-US" sz="2000" b="1" dirty="0"/>
              <a:t>Market Analysis</a:t>
            </a:r>
            <a:r>
              <a:rPr lang="en-US" altLang="en-US" sz="2000" dirty="0"/>
              <a:t>: Support production houses in analyzing audience preferences.</a:t>
            </a:r>
          </a:p>
        </p:txBody>
      </p:sp>
      <p:pic>
        <p:nvPicPr>
          <p:cNvPr id="10" name="Picture 9" descr="A person standing in front of a group of people&#10;&#10;Description automatically generated">
            <a:extLst>
              <a:ext uri="{FF2B5EF4-FFF2-40B4-BE49-F238E27FC236}">
                <a16:creationId xmlns:a16="http://schemas.microsoft.com/office/drawing/2014/main" id="{94BAA8B1-C550-68CE-23C7-688EFD1AAD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688386"/>
            <a:ext cx="5456279" cy="545627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453E4DEE-E996-40F8-8635-0FF43D734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0" name="Rectangle 5">
              <a:extLst>
                <a:ext uri="{FF2B5EF4-FFF2-40B4-BE49-F238E27FC236}">
                  <a16:creationId xmlns:a16="http://schemas.microsoft.com/office/drawing/2014/main" id="{08BD1D3E-43CE-49EB-A424-0738950C64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6">
              <a:extLst>
                <a:ext uri="{FF2B5EF4-FFF2-40B4-BE49-F238E27FC236}">
                  <a16:creationId xmlns:a16="http://schemas.microsoft.com/office/drawing/2014/main" id="{E9182037-E3FA-489A-95D5-29E424842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7">
              <a:extLst>
                <a:ext uri="{FF2B5EF4-FFF2-40B4-BE49-F238E27FC236}">
                  <a16:creationId xmlns:a16="http://schemas.microsoft.com/office/drawing/2014/main" id="{E8864E76-AD7F-4BEE-B3F6-A78FA42AE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8">
              <a:extLst>
                <a:ext uri="{FF2B5EF4-FFF2-40B4-BE49-F238E27FC236}">
                  <a16:creationId xmlns:a16="http://schemas.microsoft.com/office/drawing/2014/main" id="{8AD071B3-046D-4479-91FE-01E9AD7C8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9">
              <a:extLst>
                <a:ext uri="{FF2B5EF4-FFF2-40B4-BE49-F238E27FC236}">
                  <a16:creationId xmlns:a16="http://schemas.microsoft.com/office/drawing/2014/main" id="{91D776F5-E902-4A4D-A75D-A46E063C9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10">
              <a:extLst>
                <a:ext uri="{FF2B5EF4-FFF2-40B4-BE49-F238E27FC236}">
                  <a16:creationId xmlns:a16="http://schemas.microsoft.com/office/drawing/2014/main" id="{EBED8F24-A998-4952-AB68-E2074F074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11">
              <a:extLst>
                <a:ext uri="{FF2B5EF4-FFF2-40B4-BE49-F238E27FC236}">
                  <a16:creationId xmlns:a16="http://schemas.microsoft.com/office/drawing/2014/main" id="{74D7A646-8CDC-49B3-9C44-3EF38DB426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12">
              <a:extLst>
                <a:ext uri="{FF2B5EF4-FFF2-40B4-BE49-F238E27FC236}">
                  <a16:creationId xmlns:a16="http://schemas.microsoft.com/office/drawing/2014/main" id="{D4E99D14-E4F4-419B-9AAF-8D1CEAB28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13">
              <a:extLst>
                <a:ext uri="{FF2B5EF4-FFF2-40B4-BE49-F238E27FC236}">
                  <a16:creationId xmlns:a16="http://schemas.microsoft.com/office/drawing/2014/main" id="{377E106C-5445-4A52-9F7E-DA17387442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14">
              <a:extLst>
                <a:ext uri="{FF2B5EF4-FFF2-40B4-BE49-F238E27FC236}">
                  <a16:creationId xmlns:a16="http://schemas.microsoft.com/office/drawing/2014/main" id="{752BFE96-D378-4BAE-A64B-F851A34C4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15">
              <a:extLst>
                <a:ext uri="{FF2B5EF4-FFF2-40B4-BE49-F238E27FC236}">
                  <a16:creationId xmlns:a16="http://schemas.microsoft.com/office/drawing/2014/main" id="{B88FFB19-5A5E-4078-B467-9D4ABD21BD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Line 16">
              <a:extLst>
                <a:ext uri="{FF2B5EF4-FFF2-40B4-BE49-F238E27FC236}">
                  <a16:creationId xmlns:a16="http://schemas.microsoft.com/office/drawing/2014/main" id="{11042975-3D19-4728-BCDA-D3F5CD633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17">
              <a:extLst>
                <a:ext uri="{FF2B5EF4-FFF2-40B4-BE49-F238E27FC236}">
                  <a16:creationId xmlns:a16="http://schemas.microsoft.com/office/drawing/2014/main" id="{A28972BD-D2E1-4DCA-A907-2E3B6F606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Freeform 18">
              <a:extLst>
                <a:ext uri="{FF2B5EF4-FFF2-40B4-BE49-F238E27FC236}">
                  <a16:creationId xmlns:a16="http://schemas.microsoft.com/office/drawing/2014/main" id="{1C806824-5C2D-4747-B038-69EE4074B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Freeform 19">
              <a:extLst>
                <a:ext uri="{FF2B5EF4-FFF2-40B4-BE49-F238E27FC236}">
                  <a16:creationId xmlns:a16="http://schemas.microsoft.com/office/drawing/2014/main" id="{3B33F710-16D7-4F48-BFCA-66C9CA235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Freeform 20">
              <a:extLst>
                <a:ext uri="{FF2B5EF4-FFF2-40B4-BE49-F238E27FC236}">
                  <a16:creationId xmlns:a16="http://schemas.microsoft.com/office/drawing/2014/main" id="{6C8C8ED4-90FA-4E97-AAF0-D5D51E6A9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Rectangle 21">
              <a:extLst>
                <a:ext uri="{FF2B5EF4-FFF2-40B4-BE49-F238E27FC236}">
                  <a16:creationId xmlns:a16="http://schemas.microsoft.com/office/drawing/2014/main" id="{6C5EB9C1-B25F-4172-8A96-5950ECC828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Freeform 22">
              <a:extLst>
                <a:ext uri="{FF2B5EF4-FFF2-40B4-BE49-F238E27FC236}">
                  <a16:creationId xmlns:a16="http://schemas.microsoft.com/office/drawing/2014/main" id="{097E6E8A-9373-4655-882B-21715CCE9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Freeform 23">
              <a:extLst>
                <a:ext uri="{FF2B5EF4-FFF2-40B4-BE49-F238E27FC236}">
                  <a16:creationId xmlns:a16="http://schemas.microsoft.com/office/drawing/2014/main" id="{EB8CC766-1206-4372-ACAF-8230AF4D54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Freeform 24">
              <a:extLst>
                <a:ext uri="{FF2B5EF4-FFF2-40B4-BE49-F238E27FC236}">
                  <a16:creationId xmlns:a16="http://schemas.microsoft.com/office/drawing/2014/main" id="{1C8E2511-2489-47B2-9C19-C410910DD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Freeform 25">
              <a:extLst>
                <a:ext uri="{FF2B5EF4-FFF2-40B4-BE49-F238E27FC236}">
                  <a16:creationId xmlns:a16="http://schemas.microsoft.com/office/drawing/2014/main" id="{D7820196-0A47-47EF-832C-A688E897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Freeform 26">
              <a:extLst>
                <a:ext uri="{FF2B5EF4-FFF2-40B4-BE49-F238E27FC236}">
                  <a16:creationId xmlns:a16="http://schemas.microsoft.com/office/drawing/2014/main" id="{4982E0BF-34AE-48A3-AD6B-E0F3CD05D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Freeform 27">
              <a:extLst>
                <a:ext uri="{FF2B5EF4-FFF2-40B4-BE49-F238E27FC236}">
                  <a16:creationId xmlns:a16="http://schemas.microsoft.com/office/drawing/2014/main" id="{CD34643B-9DF2-4310-8868-48252C339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Freeform 28">
              <a:extLst>
                <a:ext uri="{FF2B5EF4-FFF2-40B4-BE49-F238E27FC236}">
                  <a16:creationId xmlns:a16="http://schemas.microsoft.com/office/drawing/2014/main" id="{4E020C4E-AF64-44A8-B830-779541D8D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Freeform 29">
              <a:extLst>
                <a:ext uri="{FF2B5EF4-FFF2-40B4-BE49-F238E27FC236}">
                  <a16:creationId xmlns:a16="http://schemas.microsoft.com/office/drawing/2014/main" id="{D97BC3D3-B1B3-4825-9169-BBEF1DBCF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Freeform 30">
              <a:extLst>
                <a:ext uri="{FF2B5EF4-FFF2-40B4-BE49-F238E27FC236}">
                  <a16:creationId xmlns:a16="http://schemas.microsoft.com/office/drawing/2014/main" id="{A750DC4F-1DAF-470E-98C6-6C68DEB93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Freeform 31">
              <a:extLst>
                <a:ext uri="{FF2B5EF4-FFF2-40B4-BE49-F238E27FC236}">
                  <a16:creationId xmlns:a16="http://schemas.microsoft.com/office/drawing/2014/main" id="{2F99594A-5BBD-4E10-A818-8BE52B7D9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835651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49A01-6174-B675-9752-08FB716C52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112" y="330200"/>
            <a:ext cx="10174288" cy="1192820"/>
          </a:xfrm>
        </p:spPr>
        <p:txBody>
          <a:bodyPr/>
          <a:lstStyle/>
          <a:p>
            <a:r>
              <a:rPr lang="en-US" i="0" u="sng" dirty="0">
                <a:solidFill>
                  <a:schemeClr val="bg2">
                    <a:lumMod val="75000"/>
                  </a:schemeClr>
                </a:solidFill>
                <a:effectLst/>
                <a:latin typeface="Open Sans" panose="020B0606030504020204" pitchFamily="34" charset="0"/>
              </a:rPr>
              <a:t>Data Description, Data Size, Data Collection Method:</a:t>
            </a:r>
            <a:endParaRPr lang="en-US" u="sng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A68F34-C49E-7BB9-9101-50C966B711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1" y="1569242"/>
            <a:ext cx="9905999" cy="5091908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We used Kaggle website to download movie dataset. The raw data contains 1 million movie details in it. (</a:t>
            </a:r>
            <a:r>
              <a:rPr lang="en-US" dirty="0">
                <a:hlinkClick r:id="rId2"/>
              </a:rPr>
              <a:t>link to dataset</a:t>
            </a:r>
            <a:r>
              <a:rPr lang="en-US" dirty="0"/>
              <a:t>).</a:t>
            </a:r>
          </a:p>
          <a:p>
            <a:r>
              <a:rPr lang="en-US" dirty="0"/>
              <a:t>The TMDB (The Movie Database) is a comprehensive movie database that provides information about movies, including details like titles, ratings, release dates, revenue, genres, and much more.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We have filtered down the data and used last 5 years movie details starting from 1/1/2020, which is more than ~200K Movies data. </a:t>
            </a:r>
          </a:p>
          <a:p>
            <a:r>
              <a:rPr lang="en-US" dirty="0"/>
              <a:t>Although we plan to extend our project and use entire 1M dataset.</a:t>
            </a:r>
          </a:p>
          <a:p>
            <a:r>
              <a:rPr lang="en-US" dirty="0"/>
              <a:t>The data was downloaded in the form of CSV file.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846B86-6208-0552-4CCA-A46128CDF0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411" y="3365500"/>
            <a:ext cx="9905999" cy="117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8341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5EE087-33D3-B4DD-6933-A4C1E68243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393700"/>
            <a:ext cx="10256838" cy="1084870"/>
          </a:xfrm>
        </p:spPr>
        <p:txBody>
          <a:bodyPr/>
          <a:lstStyle/>
          <a:p>
            <a:r>
              <a:rPr lang="en-US" i="0" u="sng" dirty="0">
                <a:solidFill>
                  <a:schemeClr val="bg2">
                    <a:lumMod val="75000"/>
                  </a:schemeClr>
                </a:solidFill>
                <a:effectLst/>
                <a:latin typeface="Open Sans" panose="020B0606030504020204" pitchFamily="34" charset="0"/>
              </a:rPr>
              <a:t>Platform Setting/System Configuration Procedures:</a:t>
            </a:r>
            <a:endParaRPr lang="en-US" u="sng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6198D3-230F-E6D8-D537-F211C56151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750" y="1292722"/>
            <a:ext cx="11099800" cy="5133478"/>
          </a:xfrm>
        </p:spPr>
        <p:txBody>
          <a:bodyPr>
            <a:normAutofit/>
          </a:bodyPr>
          <a:lstStyle/>
          <a:p>
            <a:r>
              <a:rPr lang="en-US" dirty="0"/>
              <a:t>MongoDB community version:</a:t>
            </a:r>
          </a:p>
          <a:p>
            <a:pPr lvl="1"/>
            <a:r>
              <a:rPr lang="en-US" dirty="0"/>
              <a:t>connect to MongoDB (mongodb://localhost:27017/).</a:t>
            </a:r>
          </a:p>
          <a:p>
            <a:pPr lvl="1"/>
            <a:r>
              <a:rPr lang="en-US" dirty="0"/>
              <a:t>The connection were made via python code.</a:t>
            </a:r>
          </a:p>
          <a:p>
            <a:r>
              <a:rPr lang="en-US" dirty="0"/>
              <a:t>Neo4j desktop:</a:t>
            </a:r>
          </a:p>
          <a:p>
            <a:pPr lvl="1"/>
            <a:r>
              <a:rPr lang="en-US" dirty="0"/>
              <a:t>Setup the DBMS with name and password.</a:t>
            </a:r>
          </a:p>
          <a:p>
            <a:pPr lvl="1"/>
            <a:r>
              <a:rPr lang="en-US" dirty="0"/>
              <a:t>Made few config changes:</a:t>
            </a:r>
          </a:p>
          <a:p>
            <a:pPr marL="457200" lvl="1" indent="0">
              <a:buNone/>
            </a:pPr>
            <a:r>
              <a:rPr lang="en-US" dirty="0"/>
              <a:t>   dbms.memory.heap.initial_size=6G</a:t>
            </a:r>
          </a:p>
          <a:p>
            <a:pPr marL="457200" lvl="1" indent="0">
              <a:buNone/>
            </a:pPr>
            <a:r>
              <a:rPr lang="en-US" dirty="0"/>
              <a:t>   dbms.memory.heap.max_size=6G</a:t>
            </a:r>
          </a:p>
          <a:p>
            <a:pPr marL="457200" lvl="1" indent="0">
              <a:buNone/>
            </a:pPr>
            <a:r>
              <a:rPr lang="en-US" dirty="0"/>
              <a:t>   dbms.memory.pagecache.size=8G</a:t>
            </a:r>
          </a:p>
          <a:p>
            <a:pPr marL="457200" lvl="1" indent="0">
              <a:buNone/>
            </a:pPr>
            <a:r>
              <a:rPr lang="en-US" dirty="0"/>
              <a:t>   dbms.windows_service_name=neo4j-relate-dbms-a4ee4310-4e49-49e0-9082-926af4973254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94774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Rectangle: Rounded Corners 112">
            <a:extLst>
              <a:ext uri="{FF2B5EF4-FFF2-40B4-BE49-F238E27FC236}">
                <a16:creationId xmlns:a16="http://schemas.microsoft.com/office/drawing/2014/main" id="{3B7D4E81-F00B-8834-DE8C-2079B211ADD6}"/>
              </a:ext>
            </a:extLst>
          </p:cNvPr>
          <p:cNvSpPr/>
          <p:nvPr/>
        </p:nvSpPr>
        <p:spPr>
          <a:xfrm>
            <a:off x="3642115" y="3828878"/>
            <a:ext cx="1538290" cy="516039"/>
          </a:xfrm>
          <a:prstGeom prst="roundRect">
            <a:avLst/>
          </a:prstGeom>
          <a:solidFill>
            <a:schemeClr val="bg1">
              <a:lumMod val="50000"/>
              <a:lumOff val="50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63F1B164-D922-5D21-86AC-C8462E3C9920}"/>
              </a:ext>
            </a:extLst>
          </p:cNvPr>
          <p:cNvSpPr txBox="1"/>
          <p:nvPr/>
        </p:nvSpPr>
        <p:spPr>
          <a:xfrm>
            <a:off x="3642114" y="3769338"/>
            <a:ext cx="1538291" cy="584775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ER Mapping &amp; CSV Export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47FC87-CEBD-D303-4BBF-05B25E1FE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7762" y="114864"/>
            <a:ext cx="9905998" cy="955402"/>
          </a:xfrm>
        </p:spPr>
        <p:txBody>
          <a:bodyPr/>
          <a:lstStyle/>
          <a:p>
            <a:r>
              <a:rPr lang="en-US" i="0" u="sng" dirty="0">
                <a:solidFill>
                  <a:schemeClr val="bg2">
                    <a:lumMod val="75000"/>
                  </a:schemeClr>
                </a:solidFill>
                <a:effectLst/>
                <a:latin typeface="Open Sans" panose="020B0606030504020204" pitchFamily="34" charset="0"/>
              </a:rPr>
              <a:t>System Design (Architecture):</a:t>
            </a:r>
            <a:endParaRPr lang="en-US" u="sng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A3B92B4-835D-7B68-CAF3-275976253FD2}"/>
              </a:ext>
            </a:extLst>
          </p:cNvPr>
          <p:cNvSpPr/>
          <p:nvPr/>
        </p:nvSpPr>
        <p:spPr>
          <a:xfrm rot="5400000">
            <a:off x="5452185" y="4456819"/>
            <a:ext cx="2297476" cy="1674253"/>
          </a:xfrm>
          <a:prstGeom prst="roundRect">
            <a:avLst/>
          </a:prstGeom>
          <a:solidFill>
            <a:schemeClr val="bg1">
              <a:lumMod val="50000"/>
              <a:lumOff val="50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FF60FCE-1D9D-6C06-07D6-C003316C6C0D}"/>
              </a:ext>
            </a:extLst>
          </p:cNvPr>
          <p:cNvSpPr/>
          <p:nvPr/>
        </p:nvSpPr>
        <p:spPr>
          <a:xfrm>
            <a:off x="5887048" y="5557320"/>
            <a:ext cx="1455199" cy="694986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TRIPLES COLLECTION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B7FCE97-6DBC-DE80-6FD5-CB61F208E7AC}"/>
              </a:ext>
            </a:extLst>
          </p:cNvPr>
          <p:cNvSpPr/>
          <p:nvPr/>
        </p:nvSpPr>
        <p:spPr>
          <a:xfrm>
            <a:off x="5887048" y="4671956"/>
            <a:ext cx="1455199" cy="694986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MOVIES COLLECTION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F7CEA0C4-3333-1BA3-06EF-1FB1FE0E2302}"/>
              </a:ext>
            </a:extLst>
          </p:cNvPr>
          <p:cNvSpPr/>
          <p:nvPr/>
        </p:nvSpPr>
        <p:spPr>
          <a:xfrm>
            <a:off x="10050628" y="4703142"/>
            <a:ext cx="1340736" cy="628530"/>
          </a:xfrm>
          <a:prstGeom prst="roundRect">
            <a:avLst/>
          </a:prstGeom>
          <a:solidFill>
            <a:schemeClr val="bg1">
              <a:lumMod val="50000"/>
              <a:lumOff val="50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C078C1D-2121-CF44-3692-2F373C8C3891}"/>
              </a:ext>
            </a:extLst>
          </p:cNvPr>
          <p:cNvSpPr txBox="1"/>
          <p:nvPr/>
        </p:nvSpPr>
        <p:spPr>
          <a:xfrm>
            <a:off x="5955108" y="4228950"/>
            <a:ext cx="1305867" cy="615553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MongoDB</a:t>
            </a:r>
            <a:endParaRPr kumimoji="0" lang="en-US" sz="2000" b="1" i="0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  <a:p>
            <a:endParaRPr lang="en-US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77DDC8E-C797-81B9-82F0-D2285179C803}"/>
              </a:ext>
            </a:extLst>
          </p:cNvPr>
          <p:cNvCxnSpPr>
            <a:cxnSpLocks/>
          </p:cNvCxnSpPr>
          <p:nvPr/>
        </p:nvCxnSpPr>
        <p:spPr>
          <a:xfrm>
            <a:off x="5763796" y="4536726"/>
            <a:ext cx="1674254" cy="0"/>
          </a:xfrm>
          <a:prstGeom prst="line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B5EB7C15-4C8A-499A-579D-779F69EF8C04}"/>
              </a:ext>
            </a:extLst>
          </p:cNvPr>
          <p:cNvSpPr/>
          <p:nvPr/>
        </p:nvSpPr>
        <p:spPr>
          <a:xfrm rot="5400000">
            <a:off x="4031139" y="1279481"/>
            <a:ext cx="2297476" cy="1674253"/>
          </a:xfrm>
          <a:prstGeom prst="roundRect">
            <a:avLst/>
          </a:prstGeom>
          <a:solidFill>
            <a:schemeClr val="bg1">
              <a:lumMod val="50000"/>
              <a:lumOff val="50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65DA41FA-F055-BDE5-31AE-65C0C426838B}"/>
              </a:ext>
            </a:extLst>
          </p:cNvPr>
          <p:cNvSpPr/>
          <p:nvPr/>
        </p:nvSpPr>
        <p:spPr>
          <a:xfrm>
            <a:off x="4534062" y="2379982"/>
            <a:ext cx="1305867" cy="694986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QUERY GENERATOR</a:t>
            </a: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7244E499-EA0C-4FD4-F89F-5874299F93A6}"/>
              </a:ext>
            </a:extLst>
          </p:cNvPr>
          <p:cNvSpPr/>
          <p:nvPr/>
        </p:nvSpPr>
        <p:spPr>
          <a:xfrm>
            <a:off x="4534062" y="1494618"/>
            <a:ext cx="1305867" cy="694986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QUESTION PARSER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A3DB675-8A43-A620-A429-2107773F18BF}"/>
              </a:ext>
            </a:extLst>
          </p:cNvPr>
          <p:cNvSpPr txBox="1"/>
          <p:nvPr/>
        </p:nvSpPr>
        <p:spPr>
          <a:xfrm>
            <a:off x="4534062" y="1051612"/>
            <a:ext cx="1305867" cy="338554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dirty="0">
                <a:solidFill>
                  <a:schemeClr val="accent2"/>
                </a:solidFill>
                <a:latin typeface="Tw Cen MT" panose="020B0602020104020603"/>
              </a:rPr>
              <a:t>QA System</a:t>
            </a:r>
            <a:endParaRPr kumimoji="0" lang="en-US" sz="2000" b="1" i="0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B5916E95-6A57-77B0-6816-896B3A211183}"/>
              </a:ext>
            </a:extLst>
          </p:cNvPr>
          <p:cNvCxnSpPr>
            <a:cxnSpLocks/>
          </p:cNvCxnSpPr>
          <p:nvPr/>
        </p:nvCxnSpPr>
        <p:spPr>
          <a:xfrm>
            <a:off x="4342750" y="1359388"/>
            <a:ext cx="1674254" cy="0"/>
          </a:xfrm>
          <a:prstGeom prst="line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36B4999B-B083-5964-8E79-8656EDCF3217}"/>
              </a:ext>
            </a:extLst>
          </p:cNvPr>
          <p:cNvCxnSpPr>
            <a:cxnSpLocks/>
            <a:stCxn id="75" idx="1"/>
            <a:endCxn id="10" idx="3"/>
          </p:cNvCxnSpPr>
          <p:nvPr/>
        </p:nvCxnSpPr>
        <p:spPr>
          <a:xfrm flipH="1">
            <a:off x="7342247" y="5018917"/>
            <a:ext cx="979596" cy="5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1E9D68DE-23D8-37BA-D4CF-EB6F9C5DB594}"/>
              </a:ext>
            </a:extLst>
          </p:cNvPr>
          <p:cNvSpPr/>
          <p:nvPr/>
        </p:nvSpPr>
        <p:spPr>
          <a:xfrm>
            <a:off x="3620068" y="5185069"/>
            <a:ext cx="1205583" cy="584775"/>
          </a:xfrm>
          <a:prstGeom prst="roundRect">
            <a:avLst/>
          </a:prstGeom>
          <a:solidFill>
            <a:schemeClr val="bg1">
              <a:lumMod val="50000"/>
              <a:lumOff val="50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sz="1600" b="1" dirty="0">
              <a:solidFill>
                <a:schemeClr val="accent2"/>
              </a:solidFill>
              <a:latin typeface="Tw Cen MT" panose="020B0602020104020603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3B476DFE-E88C-67B0-9875-3D081F3F9021}"/>
              </a:ext>
            </a:extLst>
          </p:cNvPr>
          <p:cNvSpPr txBox="1"/>
          <p:nvPr/>
        </p:nvSpPr>
        <p:spPr>
          <a:xfrm>
            <a:off x="10050628" y="4725387"/>
            <a:ext cx="1340736" cy="584775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TMDB Movies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dirty="0">
                <a:solidFill>
                  <a:schemeClr val="accent2"/>
                </a:solidFill>
                <a:latin typeface="Tw Cen MT" panose="020B0602020104020603"/>
              </a:rPr>
              <a:t>Dataset</a:t>
            </a:r>
            <a:endParaRPr kumimoji="0" lang="en-US" sz="1600" b="1" i="0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0F0B1FA2-57CD-3F88-C1A5-FCD1F5866B02}"/>
              </a:ext>
            </a:extLst>
          </p:cNvPr>
          <p:cNvSpPr txBox="1"/>
          <p:nvPr/>
        </p:nvSpPr>
        <p:spPr>
          <a:xfrm>
            <a:off x="3620068" y="5164701"/>
            <a:ext cx="1205583" cy="584775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NLP Triples Extraction</a:t>
            </a:r>
          </a:p>
        </p:txBody>
      </p:sp>
      <p:sp>
        <p:nvSpPr>
          <p:cNvPr id="74" name="Rectangle: Rounded Corners 73">
            <a:extLst>
              <a:ext uri="{FF2B5EF4-FFF2-40B4-BE49-F238E27FC236}">
                <a16:creationId xmlns:a16="http://schemas.microsoft.com/office/drawing/2014/main" id="{9015F115-6295-0A58-66D5-78D31DF6471B}"/>
              </a:ext>
            </a:extLst>
          </p:cNvPr>
          <p:cNvSpPr/>
          <p:nvPr/>
        </p:nvSpPr>
        <p:spPr>
          <a:xfrm>
            <a:off x="8321842" y="4746897"/>
            <a:ext cx="948189" cy="584775"/>
          </a:xfrm>
          <a:prstGeom prst="roundRect">
            <a:avLst/>
          </a:prstGeom>
          <a:solidFill>
            <a:schemeClr val="bg1">
              <a:lumMod val="50000"/>
              <a:lumOff val="50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sz="1600" b="1" dirty="0">
              <a:solidFill>
                <a:schemeClr val="accent2"/>
              </a:solidFill>
              <a:latin typeface="Tw Cen MT" panose="020B0602020104020603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98E2792E-1269-102D-5FA1-D81336EF9849}"/>
              </a:ext>
            </a:extLst>
          </p:cNvPr>
          <p:cNvSpPr txBox="1"/>
          <p:nvPr/>
        </p:nvSpPr>
        <p:spPr>
          <a:xfrm>
            <a:off x="8321843" y="4726529"/>
            <a:ext cx="939170" cy="584775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Data Cleaning</a:t>
            </a:r>
          </a:p>
        </p:txBody>
      </p: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96313950-53F2-CC62-69BF-C78F8E3CC7C5}"/>
              </a:ext>
            </a:extLst>
          </p:cNvPr>
          <p:cNvCxnSpPr>
            <a:cxnSpLocks/>
            <a:stCxn id="71" idx="1"/>
            <a:endCxn id="75" idx="3"/>
          </p:cNvCxnSpPr>
          <p:nvPr/>
        </p:nvCxnSpPr>
        <p:spPr>
          <a:xfrm flipH="1">
            <a:off x="9261013" y="5017775"/>
            <a:ext cx="789615" cy="11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BAA86F0B-68D2-3E1E-4843-9302F39AB219}"/>
              </a:ext>
            </a:extLst>
          </p:cNvPr>
          <p:cNvCxnSpPr>
            <a:stCxn id="10" idx="1"/>
            <a:endCxn id="72" idx="0"/>
          </p:cNvCxnSpPr>
          <p:nvPr/>
        </p:nvCxnSpPr>
        <p:spPr>
          <a:xfrm rot="10800000" flipV="1">
            <a:off x="4222860" y="5019449"/>
            <a:ext cx="1664188" cy="14525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D6675CC1-721C-A00D-5646-B969A78BD05D}"/>
              </a:ext>
            </a:extLst>
          </p:cNvPr>
          <p:cNvSpPr txBox="1"/>
          <p:nvPr/>
        </p:nvSpPr>
        <p:spPr>
          <a:xfrm>
            <a:off x="9203939" y="4722048"/>
            <a:ext cx="939171" cy="584775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i="0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Raw Data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D0475A99-141B-6C88-7322-879394708C75}"/>
              </a:ext>
            </a:extLst>
          </p:cNvPr>
          <p:cNvSpPr txBox="1"/>
          <p:nvPr/>
        </p:nvSpPr>
        <p:spPr>
          <a:xfrm>
            <a:off x="7405857" y="4721762"/>
            <a:ext cx="939171" cy="584775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i="0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Cleaned Data</a:t>
            </a:r>
          </a:p>
        </p:txBody>
      </p:sp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3D8B25DD-15BD-24DC-5FBD-43ED3E6779F1}"/>
              </a:ext>
            </a:extLst>
          </p:cNvPr>
          <p:cNvCxnSpPr>
            <a:stCxn id="72" idx="2"/>
            <a:endCxn id="8" idx="1"/>
          </p:cNvCxnSpPr>
          <p:nvPr/>
        </p:nvCxnSpPr>
        <p:spPr>
          <a:xfrm rot="16200000" flipH="1">
            <a:off x="4977286" y="4995050"/>
            <a:ext cx="155337" cy="166418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BA9D3E53-E7A0-755A-E2E6-B16550E56C7A}"/>
              </a:ext>
            </a:extLst>
          </p:cNvPr>
          <p:cNvSpPr txBox="1"/>
          <p:nvPr/>
        </p:nvSpPr>
        <p:spPr>
          <a:xfrm>
            <a:off x="4381923" y="4711744"/>
            <a:ext cx="1443499" cy="584775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i="0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Cleaned Movie Data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62611D36-3037-8CE1-5914-6164409B1915}"/>
              </a:ext>
            </a:extLst>
          </p:cNvPr>
          <p:cNvSpPr txBox="1"/>
          <p:nvPr/>
        </p:nvSpPr>
        <p:spPr>
          <a:xfrm>
            <a:off x="4774139" y="5605986"/>
            <a:ext cx="1023186" cy="584775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i="0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Extracted Triples</a:t>
            </a:r>
          </a:p>
        </p:txBody>
      </p:sp>
      <p:sp>
        <p:nvSpPr>
          <p:cNvPr id="94" name="Rectangle: Rounded Corners 93">
            <a:extLst>
              <a:ext uri="{FF2B5EF4-FFF2-40B4-BE49-F238E27FC236}">
                <a16:creationId xmlns:a16="http://schemas.microsoft.com/office/drawing/2014/main" id="{F4E478DD-80AC-4A21-3547-3E706C132FCA}"/>
              </a:ext>
            </a:extLst>
          </p:cNvPr>
          <p:cNvSpPr/>
          <p:nvPr/>
        </p:nvSpPr>
        <p:spPr>
          <a:xfrm rot="5400000">
            <a:off x="-1128352" y="2790080"/>
            <a:ext cx="5262323" cy="1811076"/>
          </a:xfrm>
          <a:prstGeom prst="roundRect">
            <a:avLst/>
          </a:prstGeom>
          <a:solidFill>
            <a:schemeClr val="bg1">
              <a:lumMod val="50000"/>
              <a:lumOff val="50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96" name="Rectangle: Rounded Corners 95">
            <a:extLst>
              <a:ext uri="{FF2B5EF4-FFF2-40B4-BE49-F238E27FC236}">
                <a16:creationId xmlns:a16="http://schemas.microsoft.com/office/drawing/2014/main" id="{1DFC6559-93A3-7635-AC65-DEC9B4A0B295}"/>
              </a:ext>
            </a:extLst>
          </p:cNvPr>
          <p:cNvSpPr/>
          <p:nvPr/>
        </p:nvSpPr>
        <p:spPr>
          <a:xfrm>
            <a:off x="656823" y="1724988"/>
            <a:ext cx="1680692" cy="1938992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endParaRPr lang="en-US" sz="9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8ACB4DA4-6FD3-83B7-2F77-2D2AC2464805}"/>
              </a:ext>
            </a:extLst>
          </p:cNvPr>
          <p:cNvSpPr txBox="1"/>
          <p:nvPr/>
        </p:nvSpPr>
        <p:spPr>
          <a:xfrm>
            <a:off x="501477" y="1056500"/>
            <a:ext cx="2002664" cy="584775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dirty="0">
                <a:solidFill>
                  <a:schemeClr val="accent2"/>
                </a:solidFill>
                <a:latin typeface="Tw Cen MT" panose="020B0602020104020603"/>
              </a:rPr>
              <a:t>Neo4j Graph Database</a:t>
            </a:r>
            <a:endParaRPr kumimoji="0" lang="en-US" sz="2000" b="1" i="0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B2AB253C-B6B7-0463-9771-AE2C6061B3F6}"/>
              </a:ext>
            </a:extLst>
          </p:cNvPr>
          <p:cNvCxnSpPr>
            <a:cxnSpLocks/>
          </p:cNvCxnSpPr>
          <p:nvPr/>
        </p:nvCxnSpPr>
        <p:spPr>
          <a:xfrm>
            <a:off x="597273" y="1608385"/>
            <a:ext cx="1811075" cy="0"/>
          </a:xfrm>
          <a:prstGeom prst="line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5" name="Rectangle: Rounded Corners 104">
            <a:extLst>
              <a:ext uri="{FF2B5EF4-FFF2-40B4-BE49-F238E27FC236}">
                <a16:creationId xmlns:a16="http://schemas.microsoft.com/office/drawing/2014/main" id="{548091FB-A882-04EA-8ACD-BE457094D125}"/>
              </a:ext>
            </a:extLst>
          </p:cNvPr>
          <p:cNvSpPr/>
          <p:nvPr/>
        </p:nvSpPr>
        <p:spPr>
          <a:xfrm>
            <a:off x="654681" y="3816071"/>
            <a:ext cx="1680692" cy="2413857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4A7BDBE0-02BC-5B3C-8D2E-693AC03E0502}"/>
              </a:ext>
            </a:extLst>
          </p:cNvPr>
          <p:cNvSpPr txBox="1"/>
          <p:nvPr/>
        </p:nvSpPr>
        <p:spPr>
          <a:xfrm>
            <a:off x="781059" y="1721882"/>
            <a:ext cx="1443499" cy="338554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i="0" u="sng" strike="noStrike" kern="1200" cap="none" spc="0" normalizeH="0" baseline="0" noProof="0" dirty="0">
                <a:ln>
                  <a:noFill/>
                </a:ln>
                <a:solidFill>
                  <a:srgbClr val="134770">
                    <a:lumMod val="50000"/>
                  </a:srgbClr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NODES</a:t>
            </a:r>
            <a:endParaRPr kumimoji="0" lang="en-US" sz="1600" i="0" u="sng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BBD7C927-47D5-2925-9BF7-680B13BEFF4E}"/>
              </a:ext>
            </a:extLst>
          </p:cNvPr>
          <p:cNvSpPr txBox="1"/>
          <p:nvPr/>
        </p:nvSpPr>
        <p:spPr>
          <a:xfrm>
            <a:off x="654681" y="2005646"/>
            <a:ext cx="1680691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Movie </a:t>
            </a:r>
          </a:p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Person</a:t>
            </a:r>
          </a:p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Genre</a:t>
            </a:r>
          </a:p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Language</a:t>
            </a:r>
          </a:p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Country</a:t>
            </a:r>
          </a:p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Company</a:t>
            </a:r>
          </a:p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Entity(object/subject)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6685F728-314D-66B6-9CD4-B4BCE90C239E}"/>
              </a:ext>
            </a:extLst>
          </p:cNvPr>
          <p:cNvSpPr txBox="1"/>
          <p:nvPr/>
        </p:nvSpPr>
        <p:spPr>
          <a:xfrm>
            <a:off x="730881" y="3811057"/>
            <a:ext cx="1528292" cy="338554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u="sng" dirty="0">
                <a:solidFill>
                  <a:schemeClr val="bg2">
                    <a:lumMod val="50000"/>
                  </a:schemeClr>
                </a:solidFill>
              </a:rPr>
              <a:t>RELATIONSHIPS</a:t>
            </a:r>
            <a:endParaRPr kumimoji="0" lang="en-US" sz="1600" i="0" u="sng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9A3AB250-5D94-2DE1-7425-26B4BE7AE0F3}"/>
              </a:ext>
            </a:extLst>
          </p:cNvPr>
          <p:cNvSpPr txBox="1"/>
          <p:nvPr/>
        </p:nvSpPr>
        <p:spPr>
          <a:xfrm>
            <a:off x="577006" y="4106270"/>
            <a:ext cx="1851603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BELONGS_TO_GENRE</a:t>
            </a:r>
          </a:p>
          <a:p>
            <a:pPr algn="ctr"/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SPOKEN_IN</a:t>
            </a:r>
          </a:p>
          <a:p>
            <a:pPr algn="ctr"/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PRODUCTION_COMPANY</a:t>
            </a:r>
          </a:p>
          <a:p>
            <a:pPr algn="ctr"/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PRODUCED_IN</a:t>
            </a:r>
          </a:p>
          <a:p>
            <a:pPr algn="ctr"/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ACTED_IN</a:t>
            </a:r>
          </a:p>
          <a:p>
            <a:pPr algn="ctr"/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DIRECTED_BY</a:t>
            </a:r>
          </a:p>
          <a:p>
            <a:pPr algn="ctr"/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WRITTEN_BY</a:t>
            </a:r>
          </a:p>
          <a:p>
            <a:pPr algn="ctr"/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PRODUCED_BY</a:t>
            </a:r>
          </a:p>
          <a:p>
            <a:pPr algn="ctr"/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COMPOSED_BY</a:t>
            </a:r>
          </a:p>
          <a:p>
            <a:pPr algn="ctr"/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DOP_BY</a:t>
            </a:r>
          </a:p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Triples Relation</a:t>
            </a:r>
          </a:p>
        </p:txBody>
      </p:sp>
      <p:cxnSp>
        <p:nvCxnSpPr>
          <p:cNvPr id="116" name="Connector: Elbow 115">
            <a:extLst>
              <a:ext uri="{FF2B5EF4-FFF2-40B4-BE49-F238E27FC236}">
                <a16:creationId xmlns:a16="http://schemas.microsoft.com/office/drawing/2014/main" id="{B5EFD22B-0D02-3FEC-B09C-6F401AD6D374}"/>
              </a:ext>
            </a:extLst>
          </p:cNvPr>
          <p:cNvCxnSpPr>
            <a:cxnSpLocks/>
            <a:stCxn id="5" idx="1"/>
            <a:endCxn id="114" idx="3"/>
          </p:cNvCxnSpPr>
          <p:nvPr/>
        </p:nvCxnSpPr>
        <p:spPr>
          <a:xfrm rot="16200000" flipV="1">
            <a:off x="5854806" y="3399091"/>
            <a:ext cx="71717" cy="142051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196BABF3-0FFE-51CF-47CA-5589FCC081E0}"/>
              </a:ext>
            </a:extLst>
          </p:cNvPr>
          <p:cNvCxnSpPr>
            <a:cxnSpLocks/>
            <a:stCxn id="114" idx="1"/>
          </p:cNvCxnSpPr>
          <p:nvPr/>
        </p:nvCxnSpPr>
        <p:spPr>
          <a:xfrm flipH="1" flipV="1">
            <a:off x="2408348" y="4061726"/>
            <a:ext cx="1233766" cy="117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0" name="TextBox 119">
            <a:extLst>
              <a:ext uri="{FF2B5EF4-FFF2-40B4-BE49-F238E27FC236}">
                <a16:creationId xmlns:a16="http://schemas.microsoft.com/office/drawing/2014/main" id="{788E5962-12C8-CF7A-688B-8C8C5EE5EF3F}"/>
              </a:ext>
            </a:extLst>
          </p:cNvPr>
          <p:cNvSpPr txBox="1"/>
          <p:nvPr/>
        </p:nvSpPr>
        <p:spPr>
          <a:xfrm>
            <a:off x="2374951" y="3760143"/>
            <a:ext cx="1361611" cy="584775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i="0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Neo4j-Admin Import</a:t>
            </a:r>
          </a:p>
        </p:txBody>
      </p:sp>
      <p:sp>
        <p:nvSpPr>
          <p:cNvPr id="122" name="Rectangle: Rounded Corners 121">
            <a:extLst>
              <a:ext uri="{FF2B5EF4-FFF2-40B4-BE49-F238E27FC236}">
                <a16:creationId xmlns:a16="http://schemas.microsoft.com/office/drawing/2014/main" id="{8ED34D97-B20D-28EE-FAC5-452028AEBCDB}"/>
              </a:ext>
            </a:extLst>
          </p:cNvPr>
          <p:cNvSpPr/>
          <p:nvPr/>
        </p:nvSpPr>
        <p:spPr>
          <a:xfrm>
            <a:off x="9904578" y="1665388"/>
            <a:ext cx="1538290" cy="378896"/>
          </a:xfrm>
          <a:prstGeom prst="roundRect">
            <a:avLst/>
          </a:prstGeom>
          <a:solidFill>
            <a:schemeClr val="bg1">
              <a:lumMod val="50000"/>
              <a:lumOff val="50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8A4F608B-72DB-7916-49F6-5ECC6608C3FE}"/>
              </a:ext>
            </a:extLst>
          </p:cNvPr>
          <p:cNvSpPr txBox="1"/>
          <p:nvPr/>
        </p:nvSpPr>
        <p:spPr>
          <a:xfrm>
            <a:off x="9904577" y="1687633"/>
            <a:ext cx="1538291" cy="338554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dirty="0">
                <a:solidFill>
                  <a:schemeClr val="accent2"/>
                </a:solidFill>
                <a:latin typeface="Tw Cen MT" panose="020B0602020104020603"/>
              </a:rPr>
              <a:t>User Question</a:t>
            </a:r>
            <a:endParaRPr kumimoji="0" lang="en-US" sz="1600" b="1" i="0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124" name="Rectangle: Rounded Corners 123">
            <a:extLst>
              <a:ext uri="{FF2B5EF4-FFF2-40B4-BE49-F238E27FC236}">
                <a16:creationId xmlns:a16="http://schemas.microsoft.com/office/drawing/2014/main" id="{87FCDFCB-5D3D-8778-F30A-9CE4603C6BBB}"/>
              </a:ext>
            </a:extLst>
          </p:cNvPr>
          <p:cNvSpPr/>
          <p:nvPr/>
        </p:nvSpPr>
        <p:spPr>
          <a:xfrm>
            <a:off x="9904578" y="2541879"/>
            <a:ext cx="1538290" cy="378896"/>
          </a:xfrm>
          <a:prstGeom prst="roundRect">
            <a:avLst/>
          </a:prstGeom>
          <a:solidFill>
            <a:schemeClr val="bg1">
              <a:lumMod val="50000"/>
              <a:lumOff val="50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69F08088-59E0-50F7-D485-550745769AD0}"/>
              </a:ext>
            </a:extLst>
          </p:cNvPr>
          <p:cNvSpPr txBox="1"/>
          <p:nvPr/>
        </p:nvSpPr>
        <p:spPr>
          <a:xfrm>
            <a:off x="9904577" y="2564124"/>
            <a:ext cx="1538291" cy="338554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dirty="0">
                <a:solidFill>
                  <a:schemeClr val="accent2"/>
                </a:solidFill>
                <a:latin typeface="Tw Cen MT" panose="020B0602020104020603"/>
              </a:rPr>
              <a:t>Answer</a:t>
            </a:r>
            <a:endParaRPr kumimoji="0" lang="en-US" sz="1600" b="1" i="0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126" name="Rectangle: Rounded Corners 125">
            <a:extLst>
              <a:ext uri="{FF2B5EF4-FFF2-40B4-BE49-F238E27FC236}">
                <a16:creationId xmlns:a16="http://schemas.microsoft.com/office/drawing/2014/main" id="{A98767B4-8739-9F80-69DE-958C9C8DE841}"/>
              </a:ext>
            </a:extLst>
          </p:cNvPr>
          <p:cNvSpPr/>
          <p:nvPr/>
        </p:nvSpPr>
        <p:spPr>
          <a:xfrm rot="5400000">
            <a:off x="7794314" y="1629300"/>
            <a:ext cx="1903676" cy="1363855"/>
          </a:xfrm>
          <a:prstGeom prst="roundRect">
            <a:avLst/>
          </a:prstGeom>
          <a:solidFill>
            <a:schemeClr val="bg1">
              <a:lumMod val="50000"/>
              <a:lumOff val="50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CB9381A0-41FF-CBD9-92BD-87F6C0F783F1}"/>
              </a:ext>
            </a:extLst>
          </p:cNvPr>
          <p:cNvSpPr txBox="1"/>
          <p:nvPr/>
        </p:nvSpPr>
        <p:spPr>
          <a:xfrm>
            <a:off x="8064063" y="1909931"/>
            <a:ext cx="1363855" cy="584775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Application Server</a:t>
            </a:r>
            <a:endParaRPr kumimoji="0" lang="en-US" sz="2000" b="1" i="0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8750D1DB-1918-D129-D2E0-02C103C8B730}"/>
              </a:ext>
            </a:extLst>
          </p:cNvPr>
          <p:cNvCxnSpPr>
            <a:cxnSpLocks/>
            <a:stCxn id="123" idx="1"/>
          </p:cNvCxnSpPr>
          <p:nvPr/>
        </p:nvCxnSpPr>
        <p:spPr>
          <a:xfrm flipH="1">
            <a:off x="9196267" y="1856910"/>
            <a:ext cx="7083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2E75896B-6623-9159-61A9-62C5E78B4072}"/>
              </a:ext>
            </a:extLst>
          </p:cNvPr>
          <p:cNvCxnSpPr>
            <a:cxnSpLocks/>
          </p:cNvCxnSpPr>
          <p:nvPr/>
        </p:nvCxnSpPr>
        <p:spPr>
          <a:xfrm>
            <a:off x="9196267" y="2736763"/>
            <a:ext cx="7083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29EE0F77-1929-F464-0D6A-CCEF6AA41C15}"/>
              </a:ext>
            </a:extLst>
          </p:cNvPr>
          <p:cNvCxnSpPr>
            <a:cxnSpLocks/>
          </p:cNvCxnSpPr>
          <p:nvPr/>
        </p:nvCxnSpPr>
        <p:spPr>
          <a:xfrm flipH="1">
            <a:off x="5839929" y="1777711"/>
            <a:ext cx="22241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72" name="TextBox 171">
            <a:extLst>
              <a:ext uri="{FF2B5EF4-FFF2-40B4-BE49-F238E27FC236}">
                <a16:creationId xmlns:a16="http://schemas.microsoft.com/office/drawing/2014/main" id="{21B1E47D-04C8-3FFC-1BED-96BAEDCD0ECA}"/>
              </a:ext>
            </a:extLst>
          </p:cNvPr>
          <p:cNvSpPr txBox="1"/>
          <p:nvPr/>
        </p:nvSpPr>
        <p:spPr>
          <a:xfrm>
            <a:off x="6257236" y="1499916"/>
            <a:ext cx="1430706" cy="338554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i="0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Parse Question</a:t>
            </a:r>
          </a:p>
        </p:txBody>
      </p:sp>
      <p:cxnSp>
        <p:nvCxnSpPr>
          <p:cNvPr id="198" name="Straight Arrow Connector 197">
            <a:extLst>
              <a:ext uri="{FF2B5EF4-FFF2-40B4-BE49-F238E27FC236}">
                <a16:creationId xmlns:a16="http://schemas.microsoft.com/office/drawing/2014/main" id="{F5405541-ECFC-4BD4-2EAB-E9BA4A45FFA3}"/>
              </a:ext>
            </a:extLst>
          </p:cNvPr>
          <p:cNvCxnSpPr>
            <a:cxnSpLocks/>
          </p:cNvCxnSpPr>
          <p:nvPr/>
        </p:nvCxnSpPr>
        <p:spPr>
          <a:xfrm>
            <a:off x="5844226" y="1901094"/>
            <a:ext cx="22241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9" name="TextBox 198">
            <a:extLst>
              <a:ext uri="{FF2B5EF4-FFF2-40B4-BE49-F238E27FC236}">
                <a16:creationId xmlns:a16="http://schemas.microsoft.com/office/drawing/2014/main" id="{66F9A48D-98CA-B78A-8DAA-515D5F1985C2}"/>
              </a:ext>
            </a:extLst>
          </p:cNvPr>
          <p:cNvSpPr txBox="1"/>
          <p:nvPr/>
        </p:nvSpPr>
        <p:spPr>
          <a:xfrm>
            <a:off x="6042861" y="1811165"/>
            <a:ext cx="1904438" cy="338554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solidFill>
                  <a:schemeClr val="accent2"/>
                </a:solidFill>
                <a:latin typeface="Tw Cen MT" panose="020B0602020104020603"/>
              </a:rPr>
              <a:t>Intent &amp; Entities</a:t>
            </a:r>
            <a:endParaRPr kumimoji="0" lang="en-US" sz="1600" i="0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cxnSp>
        <p:nvCxnSpPr>
          <p:cNvPr id="200" name="Straight Arrow Connector 199">
            <a:extLst>
              <a:ext uri="{FF2B5EF4-FFF2-40B4-BE49-F238E27FC236}">
                <a16:creationId xmlns:a16="http://schemas.microsoft.com/office/drawing/2014/main" id="{BFE42320-7D12-9471-6D36-4EDC40D14654}"/>
              </a:ext>
            </a:extLst>
          </p:cNvPr>
          <p:cNvCxnSpPr>
            <a:cxnSpLocks/>
          </p:cNvCxnSpPr>
          <p:nvPr/>
        </p:nvCxnSpPr>
        <p:spPr>
          <a:xfrm flipH="1">
            <a:off x="5837788" y="2657767"/>
            <a:ext cx="22241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01" name="TextBox 200">
            <a:extLst>
              <a:ext uri="{FF2B5EF4-FFF2-40B4-BE49-F238E27FC236}">
                <a16:creationId xmlns:a16="http://schemas.microsoft.com/office/drawing/2014/main" id="{99DAAFCF-BFC1-8DEC-E73D-F67E58E40C5D}"/>
              </a:ext>
            </a:extLst>
          </p:cNvPr>
          <p:cNvSpPr txBox="1"/>
          <p:nvPr/>
        </p:nvSpPr>
        <p:spPr>
          <a:xfrm>
            <a:off x="6274145" y="2379972"/>
            <a:ext cx="1430706" cy="338554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solidFill>
                  <a:schemeClr val="accent2"/>
                </a:solidFill>
                <a:latin typeface="Tw Cen MT" panose="020B0602020104020603"/>
              </a:rPr>
              <a:t>Intent &amp; Entities</a:t>
            </a:r>
            <a:endParaRPr kumimoji="0" lang="en-US" sz="1600" i="0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cxnSp>
        <p:nvCxnSpPr>
          <p:cNvPr id="202" name="Straight Arrow Connector 201">
            <a:extLst>
              <a:ext uri="{FF2B5EF4-FFF2-40B4-BE49-F238E27FC236}">
                <a16:creationId xmlns:a16="http://schemas.microsoft.com/office/drawing/2014/main" id="{89BB5FC2-8875-A1CA-7D8B-078FC71C8009}"/>
              </a:ext>
            </a:extLst>
          </p:cNvPr>
          <p:cNvCxnSpPr>
            <a:cxnSpLocks/>
          </p:cNvCxnSpPr>
          <p:nvPr/>
        </p:nvCxnSpPr>
        <p:spPr>
          <a:xfrm>
            <a:off x="5842085" y="2781150"/>
            <a:ext cx="22241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03" name="TextBox 202">
            <a:extLst>
              <a:ext uri="{FF2B5EF4-FFF2-40B4-BE49-F238E27FC236}">
                <a16:creationId xmlns:a16="http://schemas.microsoft.com/office/drawing/2014/main" id="{ED62A9BC-5784-22E4-FD3A-1CD7F6EF0EF8}"/>
              </a:ext>
            </a:extLst>
          </p:cNvPr>
          <p:cNvSpPr txBox="1"/>
          <p:nvPr/>
        </p:nvSpPr>
        <p:spPr>
          <a:xfrm>
            <a:off x="6072470" y="2691221"/>
            <a:ext cx="1904438" cy="338554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solidFill>
                  <a:schemeClr val="accent2"/>
                </a:solidFill>
                <a:latin typeface="Tw Cen MT" panose="020B0602020104020603"/>
              </a:rPr>
              <a:t>Generated Response</a:t>
            </a:r>
            <a:endParaRPr kumimoji="0" lang="en-US" sz="1600" i="0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BB21B1AB-001B-366B-3161-D61BF7099DE1}"/>
              </a:ext>
            </a:extLst>
          </p:cNvPr>
          <p:cNvSpPr txBox="1"/>
          <p:nvPr/>
        </p:nvSpPr>
        <p:spPr>
          <a:xfrm>
            <a:off x="5117099" y="3791821"/>
            <a:ext cx="1674254" cy="338554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solidFill>
                  <a:schemeClr val="accent2"/>
                </a:solidFill>
                <a:latin typeface="Tw Cen MT" panose="020B0602020104020603"/>
              </a:rPr>
              <a:t>Movies &amp; Triples</a:t>
            </a:r>
            <a:endParaRPr kumimoji="0" lang="en-US" sz="1600" i="0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cxnSp>
        <p:nvCxnSpPr>
          <p:cNvPr id="206" name="Straight Arrow Connector 205">
            <a:extLst>
              <a:ext uri="{FF2B5EF4-FFF2-40B4-BE49-F238E27FC236}">
                <a16:creationId xmlns:a16="http://schemas.microsoft.com/office/drawing/2014/main" id="{0D50CF70-4C8A-6F1B-02FC-2B4B7D5C69E9}"/>
              </a:ext>
            </a:extLst>
          </p:cNvPr>
          <p:cNvCxnSpPr>
            <a:cxnSpLocks/>
          </p:cNvCxnSpPr>
          <p:nvPr/>
        </p:nvCxnSpPr>
        <p:spPr>
          <a:xfrm flipH="1">
            <a:off x="2408348" y="2662064"/>
            <a:ext cx="21257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07" name="TextBox 206">
            <a:extLst>
              <a:ext uri="{FF2B5EF4-FFF2-40B4-BE49-F238E27FC236}">
                <a16:creationId xmlns:a16="http://schemas.microsoft.com/office/drawing/2014/main" id="{818B9397-2396-02A3-99BD-A242BC921042}"/>
              </a:ext>
            </a:extLst>
          </p:cNvPr>
          <p:cNvSpPr txBox="1"/>
          <p:nvPr/>
        </p:nvSpPr>
        <p:spPr>
          <a:xfrm>
            <a:off x="2503346" y="2384269"/>
            <a:ext cx="1821829" cy="338554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i="0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Generated Query</a:t>
            </a:r>
          </a:p>
        </p:txBody>
      </p:sp>
      <p:cxnSp>
        <p:nvCxnSpPr>
          <p:cNvPr id="208" name="Straight Arrow Connector 207">
            <a:extLst>
              <a:ext uri="{FF2B5EF4-FFF2-40B4-BE49-F238E27FC236}">
                <a16:creationId xmlns:a16="http://schemas.microsoft.com/office/drawing/2014/main" id="{3240B58F-F6DC-E6C7-37D1-483926F86F99}"/>
              </a:ext>
            </a:extLst>
          </p:cNvPr>
          <p:cNvCxnSpPr>
            <a:cxnSpLocks/>
          </p:cNvCxnSpPr>
          <p:nvPr/>
        </p:nvCxnSpPr>
        <p:spPr>
          <a:xfrm>
            <a:off x="2408348" y="2785447"/>
            <a:ext cx="21257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09" name="TextBox 208">
            <a:extLst>
              <a:ext uri="{FF2B5EF4-FFF2-40B4-BE49-F238E27FC236}">
                <a16:creationId xmlns:a16="http://schemas.microsoft.com/office/drawing/2014/main" id="{06ABD55A-FAA2-6FFD-D816-1C9B77DC53F7}"/>
              </a:ext>
            </a:extLst>
          </p:cNvPr>
          <p:cNvSpPr txBox="1"/>
          <p:nvPr/>
        </p:nvSpPr>
        <p:spPr>
          <a:xfrm>
            <a:off x="2418017" y="2695518"/>
            <a:ext cx="1904438" cy="338554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solidFill>
                  <a:schemeClr val="accent2"/>
                </a:solidFill>
                <a:latin typeface="Tw Cen MT" panose="020B0602020104020603"/>
              </a:rPr>
              <a:t>Query Result</a:t>
            </a:r>
            <a:endParaRPr kumimoji="0" lang="en-US" sz="1600" i="0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160876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63B833-48D7-1674-4341-44448B7266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002203"/>
            <a:ext cx="9905999" cy="5219701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Purpose:</a:t>
            </a:r>
            <a:r>
              <a:rPr lang="en-US" dirty="0"/>
              <a:t> Ensure consistency and error-free data for downstream processing..</a:t>
            </a:r>
          </a:p>
          <a:p>
            <a:r>
              <a:rPr lang="en-US" dirty="0"/>
              <a:t>Key Steps:</a:t>
            </a:r>
          </a:p>
          <a:p>
            <a:pPr lvl="1"/>
            <a:r>
              <a:rPr lang="en-US" dirty="0"/>
              <a:t>Removed rows with missing critical fields (e.g., title).</a:t>
            </a:r>
          </a:p>
          <a:p>
            <a:pPr lvl="1"/>
            <a:r>
              <a:rPr lang="en-US" dirty="0"/>
              <a:t>Replaced invalid/zero values with NA in numeric fields.</a:t>
            </a:r>
          </a:p>
          <a:p>
            <a:pPr lvl="1"/>
            <a:r>
              <a:rPr lang="en-US" dirty="0"/>
              <a:t>Standardized and normalized text fields.</a:t>
            </a:r>
          </a:p>
          <a:p>
            <a:pPr lvl="1"/>
            <a:r>
              <a:rPr lang="en-US" dirty="0"/>
              <a:t>Ensured consistency in date format.</a:t>
            </a:r>
          </a:p>
          <a:p>
            <a:pPr lvl="1"/>
            <a:r>
              <a:rPr lang="en-US" dirty="0"/>
              <a:t>Split multi-valued fields into lists, for relational mapping.</a:t>
            </a:r>
          </a:p>
          <a:p>
            <a:pPr lvl="1"/>
            <a:r>
              <a:rPr lang="en-US" dirty="0"/>
              <a:t>Removed duplicate records.</a:t>
            </a:r>
          </a:p>
          <a:p>
            <a:pPr lvl="1"/>
            <a:r>
              <a:rPr lang="en-US" dirty="0"/>
              <a:t>Finally saved cleaned data in MongoDB.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DB3BDF-02A5-7515-2889-198E610611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14300"/>
            <a:ext cx="9905998" cy="1091220"/>
          </a:xfrm>
        </p:spPr>
        <p:txBody>
          <a:bodyPr/>
          <a:lstStyle/>
          <a:p>
            <a:r>
              <a:rPr lang="en-US" u="sng" dirty="0">
                <a:solidFill>
                  <a:schemeClr val="bg2">
                    <a:lumMod val="75000"/>
                  </a:schemeClr>
                </a:solidFill>
              </a:rPr>
              <a:t>Data cleaning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28438223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422968-845A-B2F3-F87F-AF7FE4D9E1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63EDA0-E431-F5D3-6B41-D5C93E5D8C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002052"/>
            <a:ext cx="9905999" cy="5219701"/>
          </a:xfrm>
        </p:spPr>
        <p:txBody>
          <a:bodyPr/>
          <a:lstStyle/>
          <a:p>
            <a:r>
              <a:rPr lang="en-US" dirty="0"/>
              <a:t>For NLP:</a:t>
            </a:r>
          </a:p>
          <a:p>
            <a:pPr lvl="1"/>
            <a:r>
              <a:rPr lang="en-US" dirty="0" err="1"/>
              <a:t>spaCy</a:t>
            </a:r>
            <a:r>
              <a:rPr lang="en-US" dirty="0"/>
              <a:t>, stanza, </a:t>
            </a:r>
            <a:r>
              <a:rPr lang="en-US" dirty="0" err="1"/>
              <a:t>CoreNLPClient</a:t>
            </a:r>
            <a:r>
              <a:rPr lang="en-US" dirty="0"/>
              <a:t>, urllib3, coreferences</a:t>
            </a:r>
          </a:p>
          <a:p>
            <a:r>
              <a:rPr lang="en-US" dirty="0"/>
              <a:t>For MongoDB:</a:t>
            </a:r>
          </a:p>
          <a:p>
            <a:pPr lvl="1"/>
            <a:r>
              <a:rPr lang="en-US" dirty="0" err="1"/>
              <a:t>MongoClient</a:t>
            </a:r>
            <a:endParaRPr lang="en-US" dirty="0"/>
          </a:p>
          <a:p>
            <a:r>
              <a:rPr lang="en-US" dirty="0"/>
              <a:t>For Neo4j:</a:t>
            </a:r>
          </a:p>
          <a:p>
            <a:pPr lvl="1"/>
            <a:r>
              <a:rPr lang="en-US" dirty="0" err="1"/>
              <a:t>GraphDatabase</a:t>
            </a:r>
            <a:endParaRPr lang="en-US" dirty="0"/>
          </a:p>
          <a:p>
            <a:r>
              <a:rPr lang="en-US" dirty="0"/>
              <a:t>For Web Application:</a:t>
            </a:r>
          </a:p>
          <a:p>
            <a:pPr lvl="1"/>
            <a:r>
              <a:rPr lang="en-US" dirty="0"/>
              <a:t>Flask, request, </a:t>
            </a:r>
            <a:r>
              <a:rPr lang="en-US" dirty="0" err="1"/>
              <a:t>render_template</a:t>
            </a:r>
            <a:endParaRPr lang="en-US" dirty="0"/>
          </a:p>
          <a:p>
            <a:pPr lvl="2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4E7B82-714A-EA74-508E-EF80E8986B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2849" y="139700"/>
            <a:ext cx="9796461" cy="1015020"/>
          </a:xfrm>
        </p:spPr>
        <p:txBody>
          <a:bodyPr/>
          <a:lstStyle/>
          <a:p>
            <a:r>
              <a:rPr lang="en-US" u="sng" dirty="0">
                <a:solidFill>
                  <a:schemeClr val="bg2">
                    <a:lumMod val="75000"/>
                  </a:schemeClr>
                </a:solidFill>
              </a:rPr>
              <a:t>Required Libraries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36753568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517F81-60B7-301E-16AE-9526612A3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550" y="12699"/>
            <a:ext cx="5573711" cy="526893"/>
          </a:xfrm>
        </p:spPr>
        <p:txBody>
          <a:bodyPr>
            <a:normAutofit/>
          </a:bodyPr>
          <a:lstStyle/>
          <a:p>
            <a:r>
              <a:rPr kumimoji="0" lang="en-US" sz="2400" i="0" u="sng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Cleaned MongoDB Data: </a:t>
            </a:r>
            <a:endParaRPr lang="en-US" u="sng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5" name="Content Placeholder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5DD8589F-DD49-DDF7-5AB7-60B5AF5BEF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97361" y="1312528"/>
            <a:ext cx="6695119" cy="3640471"/>
          </a:xfr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339A1AC1-0020-AB11-10BB-B9A0529E1F7F}"/>
              </a:ext>
            </a:extLst>
          </p:cNvPr>
          <p:cNvSpPr txBox="1">
            <a:spLocks/>
          </p:cNvSpPr>
          <p:nvPr/>
        </p:nvSpPr>
        <p:spPr>
          <a:xfrm>
            <a:off x="4811883" y="800099"/>
            <a:ext cx="2938848" cy="5415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u="sng" cap="none" dirty="0">
                <a:solidFill>
                  <a:schemeClr val="bg2">
                    <a:lumMod val="75000"/>
                  </a:schemeClr>
                </a:solidFill>
                <a:latin typeface="Tw Cen MT" panose="020B0602020104020603"/>
                <a:ea typeface="+mn-ea"/>
                <a:cs typeface="+mn-cs"/>
              </a:rPr>
              <a:t>Intermediate Output:</a:t>
            </a:r>
            <a:endParaRPr lang="en-US" u="sng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6B5121-0C08-71AE-518D-5FB0E0BE83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808" y="533709"/>
            <a:ext cx="4103992" cy="6323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16889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647</TotalTime>
  <Words>1831</Words>
  <Application>Microsoft Office PowerPoint</Application>
  <PresentationFormat>Widescreen</PresentationFormat>
  <Paragraphs>245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0" baseType="lpstr">
      <vt:lpstr>Agency FB</vt:lpstr>
      <vt:lpstr>Algerian</vt:lpstr>
      <vt:lpstr>Aptos</vt:lpstr>
      <vt:lpstr>Arial</vt:lpstr>
      <vt:lpstr>JetBrains Mono</vt:lpstr>
      <vt:lpstr>Open Sans</vt:lpstr>
      <vt:lpstr>Tw Cen MT</vt:lpstr>
      <vt:lpstr>Circuit</vt:lpstr>
      <vt:lpstr>QUESTION ANSWERING system on movies dataset </vt:lpstr>
      <vt:lpstr>Goal:</vt:lpstr>
      <vt:lpstr>Real-World Applications of the Movie QA System:</vt:lpstr>
      <vt:lpstr>Data Description, Data Size, Data Collection Method:</vt:lpstr>
      <vt:lpstr>Platform Setting/System Configuration Procedures:</vt:lpstr>
      <vt:lpstr>System Design (Architecture):</vt:lpstr>
      <vt:lpstr>Data cleaning:</vt:lpstr>
      <vt:lpstr>Required Libraries:</vt:lpstr>
      <vt:lpstr>Cleaned MongoDB Data: </vt:lpstr>
      <vt:lpstr>NLP-Based Triple Extraction:</vt:lpstr>
      <vt:lpstr>CSV Data Preparation for Neo4j Admin Import:</vt:lpstr>
      <vt:lpstr>What is Neo4j and Why Use It?</vt:lpstr>
      <vt:lpstr>Problem Faced While Importing MongoDB Data into Neo4j:</vt:lpstr>
      <vt:lpstr>Neo4j Admin Bulk Import:</vt:lpstr>
      <vt:lpstr>Neo4J GRAPH visualization:</vt:lpstr>
      <vt:lpstr>Contents in neo4J:</vt:lpstr>
      <vt:lpstr>Problem Faced While Building the QA System:</vt:lpstr>
      <vt:lpstr>Predefined Cypher Queries for QA System</vt:lpstr>
      <vt:lpstr>Building Question answer system: </vt:lpstr>
      <vt:lpstr>Testing QA system on console: </vt:lpstr>
      <vt:lpstr>Building a user interface for QA system:  </vt:lpstr>
      <vt:lpstr>Conclusion and Project Impact: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Niteesh Nitin  Singh</dc:creator>
  <cp:lastModifiedBy>Niteesh Nitin  Singh</cp:lastModifiedBy>
  <cp:revision>18</cp:revision>
  <dcterms:created xsi:type="dcterms:W3CDTF">2024-12-03T16:34:11Z</dcterms:created>
  <dcterms:modified xsi:type="dcterms:W3CDTF">2025-02-09T19:11:00Z</dcterms:modified>
</cp:coreProperties>
</file>